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2"/>
  </p:notesMasterIdLst>
  <p:handoutMasterIdLst>
    <p:handoutMasterId r:id="rId73"/>
  </p:handoutMasterIdLst>
  <p:sldIdLst>
    <p:sldId id="1099" r:id="rId2"/>
    <p:sldId id="1148" r:id="rId3"/>
    <p:sldId id="1150" r:id="rId4"/>
    <p:sldId id="1151" r:id="rId5"/>
    <p:sldId id="1100" r:id="rId6"/>
    <p:sldId id="1101" r:id="rId7"/>
    <p:sldId id="1070" r:id="rId8"/>
    <p:sldId id="1071" r:id="rId9"/>
    <p:sldId id="1149" r:id="rId10"/>
    <p:sldId id="900" r:id="rId11"/>
    <p:sldId id="1152" r:id="rId12"/>
    <p:sldId id="1156" r:id="rId13"/>
    <p:sldId id="1162" r:id="rId14"/>
    <p:sldId id="1154" r:id="rId15"/>
    <p:sldId id="1163" r:id="rId16"/>
    <p:sldId id="1160" r:id="rId17"/>
    <p:sldId id="1194" r:id="rId18"/>
    <p:sldId id="1161" r:id="rId19"/>
    <p:sldId id="1164" r:id="rId20"/>
    <p:sldId id="1165" r:id="rId21"/>
    <p:sldId id="1166" r:id="rId22"/>
    <p:sldId id="1167" r:id="rId23"/>
    <p:sldId id="1195" r:id="rId24"/>
    <p:sldId id="1168" r:id="rId25"/>
    <p:sldId id="1169" r:id="rId26"/>
    <p:sldId id="1170" r:id="rId27"/>
    <p:sldId id="1171" r:id="rId28"/>
    <p:sldId id="1172" r:id="rId29"/>
    <p:sldId id="1196" r:id="rId30"/>
    <p:sldId id="1173" r:id="rId31"/>
    <p:sldId id="1174" r:id="rId32"/>
    <p:sldId id="1175" r:id="rId33"/>
    <p:sldId id="1197" r:id="rId34"/>
    <p:sldId id="1176" r:id="rId35"/>
    <p:sldId id="1177" r:id="rId36"/>
    <p:sldId id="1178" r:id="rId37"/>
    <p:sldId id="1179" r:id="rId38"/>
    <p:sldId id="1180" r:id="rId39"/>
    <p:sldId id="1181" r:id="rId40"/>
    <p:sldId id="1182" r:id="rId41"/>
    <p:sldId id="1183" r:id="rId42"/>
    <p:sldId id="1184" r:id="rId43"/>
    <p:sldId id="1185" r:id="rId44"/>
    <p:sldId id="1186" r:id="rId45"/>
    <p:sldId id="1187" r:id="rId46"/>
    <p:sldId id="1188" r:id="rId47"/>
    <p:sldId id="1198" r:id="rId48"/>
    <p:sldId id="1189" r:id="rId49"/>
    <p:sldId id="1190" r:id="rId50"/>
    <p:sldId id="1191" r:id="rId51"/>
    <p:sldId id="1192" r:id="rId52"/>
    <p:sldId id="1193" r:id="rId53"/>
    <p:sldId id="1220" r:id="rId54"/>
    <p:sldId id="905" r:id="rId55"/>
    <p:sldId id="1221" r:id="rId56"/>
    <p:sldId id="1203" r:id="rId57"/>
    <p:sldId id="1199" r:id="rId58"/>
    <p:sldId id="261" r:id="rId59"/>
    <p:sldId id="1222" r:id="rId60"/>
    <p:sldId id="1207" r:id="rId61"/>
    <p:sldId id="1208" r:id="rId62"/>
    <p:sldId id="1209" r:id="rId63"/>
    <p:sldId id="1210" r:id="rId64"/>
    <p:sldId id="1120" r:id="rId65"/>
    <p:sldId id="1211" r:id="rId66"/>
    <p:sldId id="1212" r:id="rId67"/>
    <p:sldId id="1216" r:id="rId68"/>
    <p:sldId id="1217" r:id="rId69"/>
    <p:sldId id="1218" r:id="rId70"/>
    <p:sldId id="1219" r:id="rId71"/>
  </p:sldIdLst>
  <p:sldSz cx="9144000" cy="6858000" type="screen4x3"/>
  <p:notesSz cx="6797675" cy="9926638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accent2"/>
        </a:solidFill>
        <a:latin typeface="Times New Roman" panose="02020603050405020304" pitchFamily="18" charset="0"/>
        <a:ea typeface="標楷體" panose="03000509000000000000" pitchFamily="65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391B2A-8529-7244-B3DB-BC35B8E12620}">
          <p14:sldIdLst>
            <p14:sldId id="1099"/>
            <p14:sldId id="1148"/>
            <p14:sldId id="1150"/>
            <p14:sldId id="1151"/>
            <p14:sldId id="1100"/>
            <p14:sldId id="1101"/>
            <p14:sldId id="1070"/>
            <p14:sldId id="1071"/>
          </p14:sldIdLst>
        </p14:section>
        <p14:section name="sch_animation" id="{C9FAFDC3-C279-4B4F-B15C-3D3E9ACC5D84}">
          <p14:sldIdLst>
            <p14:sldId id="1149"/>
            <p14:sldId id="900"/>
            <p14:sldId id="1152"/>
            <p14:sldId id="1156"/>
            <p14:sldId id="1162"/>
            <p14:sldId id="1154"/>
            <p14:sldId id="1163"/>
            <p14:sldId id="1160"/>
            <p14:sldId id="1194"/>
            <p14:sldId id="1161"/>
            <p14:sldId id="1164"/>
            <p14:sldId id="1165"/>
            <p14:sldId id="1166"/>
            <p14:sldId id="1167"/>
            <p14:sldId id="1195"/>
            <p14:sldId id="1168"/>
            <p14:sldId id="1169"/>
            <p14:sldId id="1170"/>
            <p14:sldId id="1171"/>
            <p14:sldId id="1172"/>
            <p14:sldId id="1196"/>
            <p14:sldId id="1173"/>
            <p14:sldId id="1174"/>
            <p14:sldId id="1175"/>
            <p14:sldId id="1197"/>
            <p14:sldId id="1176"/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198"/>
            <p14:sldId id="1189"/>
            <p14:sldId id="1190"/>
            <p14:sldId id="1191"/>
            <p14:sldId id="1192"/>
            <p14:sldId id="1193"/>
            <p14:sldId id="1220"/>
            <p14:sldId id="905"/>
          </p14:sldIdLst>
        </p14:section>
        <p14:section name="programming" id="{1B4AA8AA-53A8-A149-89D2-34DBAA90C5A0}">
          <p14:sldIdLst>
            <p14:sldId id="1221"/>
            <p14:sldId id="1203"/>
            <p14:sldId id="1199"/>
            <p14:sldId id="261"/>
            <p14:sldId id="1222"/>
            <p14:sldId id="1207"/>
            <p14:sldId id="1208"/>
            <p14:sldId id="1209"/>
            <p14:sldId id="1210"/>
            <p14:sldId id="1120"/>
            <p14:sldId id="1211"/>
            <p14:sldId id="1212"/>
            <p14:sldId id="1216"/>
            <p14:sldId id="1217"/>
            <p14:sldId id="1218"/>
            <p14:sldId id="12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2600"/>
    <a:srgbClr val="FFC000"/>
    <a:srgbClr val="CCFFCC"/>
    <a:srgbClr val="FFCCFF"/>
    <a:srgbClr val="92D050"/>
    <a:srgbClr val="FF0000"/>
    <a:srgbClr val="00CCFF"/>
    <a:srgbClr val="FF99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4" autoAdjust="0"/>
    <p:restoredTop sz="96180" autoAdjust="0"/>
  </p:normalViewPr>
  <p:slideViewPr>
    <p:cSldViewPr>
      <p:cViewPr>
        <p:scale>
          <a:sx n="118" d="100"/>
          <a:sy n="118" d="100"/>
        </p:scale>
        <p:origin x="34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360"/>
    </p:cViewPr>
  </p:sorterViewPr>
  <p:notesViewPr>
    <p:cSldViewPr>
      <p:cViewPr varScale="1">
        <p:scale>
          <a:sx n="63" d="100"/>
          <a:sy n="63" d="100"/>
        </p:scale>
        <p:origin x="-1714" y="-7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7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7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7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FD6860F0-77E7-4DBC-9FC3-0A9973C410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2819400" y="304800"/>
            <a:ext cx="10699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0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>
                <a:solidFill>
                  <a:schemeClr val="tx1"/>
                </a:solidFill>
              </a:rPr>
              <a:t>林則孟講稿</a:t>
            </a: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885950" y="9139238"/>
            <a:ext cx="29718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0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>
                <a:solidFill>
                  <a:schemeClr val="tx1"/>
                </a:solidFill>
                <a:latin typeface="標楷體" panose="03000509000000000000" pitchFamily="65" charset="-120"/>
              </a:rPr>
              <a:t>清華大學工業工程與工程管理學系</a:t>
            </a:r>
            <a:endParaRPr lang="zh-TW" altLang="en-US" sz="16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98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8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70039B55-1246-4063-9B02-50CDE768CD6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82151C0-F112-954F-853B-6444D9B628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0357B6-F9D8-B94B-9459-2290495B4F19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959938" name="Rectangle 2">
            <a:extLst>
              <a:ext uri="{FF2B5EF4-FFF2-40B4-BE49-F238E27FC236}">
                <a16:creationId xmlns:a16="http://schemas.microsoft.com/office/drawing/2014/main" id="{A6EB6D13-F18D-9E40-B178-CAB2F3BAB5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59939" name="Rectangle 3">
            <a:extLst>
              <a:ext uri="{FF2B5EF4-FFF2-40B4-BE49-F238E27FC236}">
                <a16:creationId xmlns:a16="http://schemas.microsoft.com/office/drawing/2014/main" id="{886FF847-0DB6-8F4F-B49B-75A88B341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</p:spTree>
    <p:extLst>
      <p:ext uri="{BB962C8B-B14F-4D97-AF65-F5344CB8AC3E}">
        <p14:creationId xmlns:p14="http://schemas.microsoft.com/office/powerpoint/2010/main" val="240759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3243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7441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9896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7986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3933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814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2102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799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277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195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A079ED77-A462-430F-A861-19C7E14B8099}" type="slidenum">
              <a:rPr lang="en-US" altLang="zh-TW" smtClean="0"/>
              <a:pPr>
                <a:spcBef>
                  <a:spcPct val="0"/>
                </a:spcBef>
              </a:pPr>
              <a:t>6</a:t>
            </a:fld>
            <a:endParaRPr lang="en-US" altLang="zh-TW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39775"/>
            <a:ext cx="4960938" cy="3721100"/>
          </a:xfrm>
          <a:ln w="12700" cap="flat">
            <a:solidFill>
              <a:schemeClr val="tx1"/>
            </a:solidFill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4875"/>
            <a:ext cx="4983162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zh-TW" altLang="zh-TW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702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5171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102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0567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9016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838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0199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106C8C4-8AFF-4646-AC8C-8BA9EC37D2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50F831-EE7D-D34B-AD6F-BC675FCD0236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982466" name="Rectangle 2">
            <a:extLst>
              <a:ext uri="{FF2B5EF4-FFF2-40B4-BE49-F238E27FC236}">
                <a16:creationId xmlns:a16="http://schemas.microsoft.com/office/drawing/2014/main" id="{FADA7515-8E25-3544-936E-93C3B0EF13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82467" name="Rectangle 3">
            <a:extLst>
              <a:ext uri="{FF2B5EF4-FFF2-40B4-BE49-F238E27FC236}">
                <a16:creationId xmlns:a16="http://schemas.microsoft.com/office/drawing/2014/main" id="{DF087D38-260F-DC4E-AF84-322F6D28BD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</p:spTree>
    <p:extLst>
      <p:ext uri="{BB962C8B-B14F-4D97-AF65-F5344CB8AC3E}">
        <p14:creationId xmlns:p14="http://schemas.microsoft.com/office/powerpoint/2010/main" val="1682560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2978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8087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3A15AC2-94D6-E74F-8739-D97176266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23433C-E4DB-0141-9436-F310920070F1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2124802" name="Rectangle 2">
            <a:extLst>
              <a:ext uri="{FF2B5EF4-FFF2-40B4-BE49-F238E27FC236}">
                <a16:creationId xmlns:a16="http://schemas.microsoft.com/office/drawing/2014/main" id="{E51342F6-05D3-E046-91CA-0DD2974D9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2124803" name="Rectangle 3">
            <a:extLst>
              <a:ext uri="{FF2B5EF4-FFF2-40B4-BE49-F238E27FC236}">
                <a16:creationId xmlns:a16="http://schemas.microsoft.com/office/drawing/2014/main" id="{FF44429F-54CE-8740-81DA-9E52B4054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</p:spTree>
    <p:extLst>
      <p:ext uri="{BB962C8B-B14F-4D97-AF65-F5344CB8AC3E}">
        <p14:creationId xmlns:p14="http://schemas.microsoft.com/office/powerpoint/2010/main" val="182604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7217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742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67800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0944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5889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9517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5443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00060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3495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039B55-1246-4063-9B02-50CDE768CD6E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7982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F264C95-0BDE-A241-95F6-984835D1C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5B9A25-254D-5440-B236-5ADF86F26D52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1961986" name="Rectangle 2">
            <a:extLst>
              <a:ext uri="{FF2B5EF4-FFF2-40B4-BE49-F238E27FC236}">
                <a16:creationId xmlns:a16="http://schemas.microsoft.com/office/drawing/2014/main" id="{AEA3C104-5684-A240-926B-7FE79CC358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961987" name="Rectangle 3">
            <a:extLst>
              <a:ext uri="{FF2B5EF4-FFF2-40B4-BE49-F238E27FC236}">
                <a16:creationId xmlns:a16="http://schemas.microsoft.com/office/drawing/2014/main" id="{3311FA5E-C4A6-2549-98B1-BF7F6DF3F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</p:spTree>
    <p:extLst>
      <p:ext uri="{BB962C8B-B14F-4D97-AF65-F5344CB8AC3E}">
        <p14:creationId xmlns:p14="http://schemas.microsoft.com/office/powerpoint/2010/main" val="5476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950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3055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702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6456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23C94-0EA9-8F40-8C9D-B9C5257514A8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534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7543800" y="0"/>
          <a:ext cx="9144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7" name="多媒體項目" r:id="rId3" imgW="1238095" imgH="1209524" progId="MS_ClipArt_Gallery.2">
                  <p:embed/>
                </p:oleObj>
              </mc:Choice>
              <mc:Fallback>
                <p:oleObj name="多媒體項目" r:id="rId3" imgW="1238095" imgH="1209524" progId="MS_ClipArt_Gallery.2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0"/>
                        <a:ext cx="9144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43200" y="63960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C93EFA02-ECB9-4927-B1BC-D3306F548231}" type="slidenum">
              <a:rPr lang="en-US" altLang="zh-TW" sz="1200" smtClean="0">
                <a:solidFill>
                  <a:schemeClr val="tx1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‹#›</a:t>
            </a:fld>
            <a:endParaRPr lang="en-US" altLang="zh-TW" sz="12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762000" y="8382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762000" y="63246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14713" y="390525"/>
            <a:ext cx="18097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0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endParaRPr lang="zh-TW" altLang="zh-TW" sz="16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62000" y="6373813"/>
            <a:ext cx="310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 sz="1000">
                <a:solidFill>
                  <a:srgbClr val="FF6600"/>
                </a:solidFill>
              </a:rPr>
              <a:t>清華大學工業工程與工程管理系電腦整合製造研究室</a:t>
            </a:r>
            <a:endParaRPr lang="zh-TW" altLang="en-US" sz="1000">
              <a:solidFill>
                <a:srgbClr val="FF6600"/>
              </a:solidFill>
              <a:ea typeface="新細明體" panose="02020500000000000000" pitchFamily="18" charset="-12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019925" y="6381750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000" b="1">
                <a:solidFill>
                  <a:schemeClr val="tx1"/>
                </a:solidFill>
              </a:rPr>
              <a:t>©</a:t>
            </a:r>
            <a:r>
              <a:rPr lang="en-US" altLang="zh-TW" sz="1000">
                <a:solidFill>
                  <a:schemeClr val="tx1"/>
                </a:solidFill>
                <a:latin typeface="Arial" panose="020B0604020202020204" pitchFamily="34" charset="0"/>
              </a:rPr>
              <a:t>Copyright </a:t>
            </a:r>
            <a:r>
              <a:rPr lang="zh-TW" altLang="en-US" sz="1000">
                <a:solidFill>
                  <a:schemeClr val="tx1"/>
                </a:solidFill>
                <a:latin typeface="標楷體" panose="03000509000000000000" pitchFamily="65" charset="-120"/>
              </a:rPr>
              <a:t>林則孟</a:t>
            </a:r>
          </a:p>
        </p:txBody>
      </p:sp>
      <p:sp>
        <p:nvSpPr>
          <p:cNvPr id="334857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34858" name="Rectangle 1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741305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0492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884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31619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5800" y="990600"/>
            <a:ext cx="7772400" cy="5105400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595690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026"/>
          <p:cNvGraphicFramePr>
            <a:graphicFrameLocks noChangeAspect="1"/>
          </p:cNvGraphicFramePr>
          <p:nvPr/>
        </p:nvGraphicFramePr>
        <p:xfrm>
          <a:off x="7543800" y="0"/>
          <a:ext cx="9144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2" name="多媒體項目" r:id="rId3" imgW="1238095" imgH="1209524" progId="MS_ClipArt_Gallery.2">
                  <p:embed/>
                </p:oleObj>
              </mc:Choice>
              <mc:Fallback>
                <p:oleObj name="多媒體項目" r:id="rId3" imgW="1238095" imgH="1209524" progId="MS_ClipArt_Gallery.2">
                  <p:embed/>
                  <p:pic>
                    <p:nvPicPr>
                      <p:cNvPr id="3074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0"/>
                        <a:ext cx="9144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027"/>
          <p:cNvSpPr>
            <a:spLocks noChangeArrowheads="1"/>
          </p:cNvSpPr>
          <p:nvPr/>
        </p:nvSpPr>
        <p:spPr bwMode="auto">
          <a:xfrm>
            <a:off x="2743200" y="63960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B4E1D825-2397-4D3C-B244-CB525E196368}" type="slidenum">
              <a:rPr lang="en-US" altLang="zh-TW" sz="1200" smtClean="0">
                <a:solidFill>
                  <a:schemeClr val="tx1"/>
                </a:solidFill>
              </a:rPr>
              <a:pPr algn="r" eaLnBrk="1" hangingPunct="1">
                <a:defRPr/>
              </a:pPr>
              <a:t>‹#›</a:t>
            </a:fld>
            <a:endParaRPr lang="en-US" altLang="zh-TW" sz="1200">
              <a:solidFill>
                <a:schemeClr val="tx1"/>
              </a:solidFill>
            </a:endParaRPr>
          </a:p>
        </p:txBody>
      </p:sp>
      <p:sp>
        <p:nvSpPr>
          <p:cNvPr id="4" name="Line 1028"/>
          <p:cNvSpPr>
            <a:spLocks noChangeShapeType="1"/>
          </p:cNvSpPr>
          <p:nvPr/>
        </p:nvSpPr>
        <p:spPr bwMode="auto">
          <a:xfrm>
            <a:off x="762000" y="8382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Line 1029"/>
          <p:cNvSpPr>
            <a:spLocks noChangeShapeType="1"/>
          </p:cNvSpPr>
          <p:nvPr/>
        </p:nvSpPr>
        <p:spPr bwMode="auto">
          <a:xfrm>
            <a:off x="762000" y="63246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Text Box 1031"/>
          <p:cNvSpPr txBox="1">
            <a:spLocks noChangeArrowheads="1"/>
          </p:cNvSpPr>
          <p:nvPr/>
        </p:nvSpPr>
        <p:spPr bwMode="auto">
          <a:xfrm>
            <a:off x="3414713" y="390525"/>
            <a:ext cx="18097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0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defRPr/>
            </a:pPr>
            <a:endParaRPr lang="zh-TW" altLang="zh-TW">
              <a:solidFill>
                <a:schemeClr val="tx1"/>
              </a:solidFill>
            </a:endParaRPr>
          </a:p>
        </p:txBody>
      </p:sp>
      <p:sp>
        <p:nvSpPr>
          <p:cNvPr id="7" name="Text Box 1034"/>
          <p:cNvSpPr txBox="1">
            <a:spLocks noChangeArrowheads="1"/>
          </p:cNvSpPr>
          <p:nvPr userDrawn="1"/>
        </p:nvSpPr>
        <p:spPr bwMode="auto">
          <a:xfrm>
            <a:off x="6934200" y="6396038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defRPr/>
            </a:pPr>
            <a:r>
              <a:rPr lang="en-US" altLang="zh-TW" sz="1000">
                <a:solidFill>
                  <a:schemeClr val="tx1"/>
                </a:solidFill>
              </a:rPr>
              <a:t>©</a:t>
            </a:r>
            <a:r>
              <a:rPr lang="en-US" altLang="zh-TW" sz="1000">
                <a:solidFill>
                  <a:schemeClr val="tx1"/>
                </a:solidFill>
                <a:latin typeface="Arial" panose="020B0604020202020204" pitchFamily="34" charset="0"/>
              </a:rPr>
              <a:t>Copyright </a:t>
            </a:r>
            <a:r>
              <a:rPr lang="en-US" altLang="zh-TW" sz="1000">
                <a:solidFill>
                  <a:schemeClr val="tx1"/>
                </a:solidFill>
              </a:rPr>
              <a:t> </a:t>
            </a:r>
            <a:r>
              <a:rPr lang="zh-TW" altLang="en-US" sz="1000">
                <a:solidFill>
                  <a:schemeClr val="tx1"/>
                </a:solidFill>
              </a:rPr>
              <a:t>林則孟</a:t>
            </a:r>
          </a:p>
        </p:txBody>
      </p:sp>
      <p:sp>
        <p:nvSpPr>
          <p:cNvPr id="8" name="Rectangle 1035"/>
          <p:cNvSpPr>
            <a:spLocks noChangeArrowheads="1"/>
          </p:cNvSpPr>
          <p:nvPr userDrawn="1"/>
        </p:nvSpPr>
        <p:spPr bwMode="auto">
          <a:xfrm>
            <a:off x="762000" y="6373813"/>
            <a:ext cx="310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defRPr/>
            </a:pPr>
            <a:r>
              <a:rPr lang="zh-TW" altLang="en-US" sz="1000">
                <a:solidFill>
                  <a:srgbClr val="FF6600"/>
                </a:solidFill>
              </a:rPr>
              <a:t>清華大學工業工程與工程管理系電腦整合製造研究室</a:t>
            </a:r>
          </a:p>
        </p:txBody>
      </p:sp>
    </p:spTree>
    <p:extLst>
      <p:ext uri="{BB962C8B-B14F-4D97-AF65-F5344CB8AC3E}">
        <p14:creationId xmlns:p14="http://schemas.microsoft.com/office/powerpoint/2010/main" val="3072080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表版面配置區 2"/>
          <p:cNvSpPr>
            <a:spLocks noGrp="1"/>
          </p:cNvSpPr>
          <p:nvPr>
            <p:ph type="chart" idx="1"/>
          </p:nvPr>
        </p:nvSpPr>
        <p:spPr>
          <a:xfrm>
            <a:off x="762000" y="914400"/>
            <a:ext cx="7772400" cy="5334000"/>
          </a:xfrm>
        </p:spPr>
        <p:txBody>
          <a:bodyPr/>
          <a:lstStyle/>
          <a:p>
            <a:pPr lvl="0"/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933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ine"/>
          <p:cNvSpPr/>
          <p:nvPr/>
        </p:nvSpPr>
        <p:spPr>
          <a:xfrm>
            <a:off x="357187" y="1526977"/>
            <a:ext cx="843559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2" name="Line"/>
          <p:cNvSpPr/>
          <p:nvPr/>
        </p:nvSpPr>
        <p:spPr>
          <a:xfrm>
            <a:off x="357187" y="446484"/>
            <a:ext cx="843559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xfrm>
            <a:off x="357188" y="562570"/>
            <a:ext cx="8429625" cy="857250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125"/>
              </a:spcBef>
              <a:defRPr sz="4922" cap="none">
                <a:solidFill>
                  <a:srgbClr val="B0564E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t>Title Text</a:t>
            </a:r>
          </a:p>
        </p:txBody>
      </p:sp>
      <p:sp>
        <p:nvSpPr>
          <p:cNvPr id="19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188" y="1848445"/>
            <a:ext cx="8429625" cy="4286250"/>
          </a:xfrm>
          <a:prstGeom prst="rect">
            <a:avLst/>
          </a:prstGeom>
        </p:spPr>
        <p:txBody>
          <a:bodyPr anchor="ctr"/>
          <a:lstStyle>
            <a:lvl1pPr marL="330387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660773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991160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321547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1651933" indent="-330387">
              <a:spcBef>
                <a:spcPts val="1687"/>
              </a:spcBef>
              <a:buClr>
                <a:srgbClr val="929292"/>
              </a:buClr>
              <a:buSzPct val="60000"/>
              <a:buFont typeface="Zapf Dingbats"/>
              <a:buChar char="❖"/>
              <a:defRPr sz="2531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6984" y="6509742"/>
            <a:ext cx="241102" cy="28575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1266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01190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7730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3538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8100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7825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22540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720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12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2414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8258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2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7543800" y="0"/>
          <a:ext cx="9144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多媒體項目" r:id="rId19" imgW="1238095" imgH="1209524" progId="MS_ClipArt_Gallery.2">
                  <p:embed/>
                </p:oleObj>
              </mc:Choice>
              <mc:Fallback>
                <p:oleObj name="多媒體項目" r:id="rId19" imgW="1238095" imgH="1209524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0"/>
                        <a:ext cx="9144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27" name="Rectangle 3"/>
          <p:cNvSpPr>
            <a:spLocks noChangeArrowheads="1"/>
          </p:cNvSpPr>
          <p:nvPr/>
        </p:nvSpPr>
        <p:spPr bwMode="auto">
          <a:xfrm>
            <a:off x="2743200" y="63960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r" eaLnBrk="1" hangingPunct="1">
              <a:defRPr/>
            </a:pPr>
            <a:fld id="{2DC95703-C9F8-443F-9958-08480C0FC77D}" type="slidenum">
              <a:rPr lang="en-US" altLang="zh-TW" sz="1200" smtClean="0">
                <a:solidFill>
                  <a:schemeClr val="tx1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‹#›</a:t>
            </a:fld>
            <a:endParaRPr lang="en-US" altLang="zh-TW" sz="120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028" name="Line 5"/>
          <p:cNvSpPr>
            <a:spLocks noChangeShapeType="1"/>
          </p:cNvSpPr>
          <p:nvPr/>
        </p:nvSpPr>
        <p:spPr bwMode="auto">
          <a:xfrm>
            <a:off x="611188" y="6324600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aphicFrame>
        <p:nvGraphicFramePr>
          <p:cNvPr id="1029" name="Object 6"/>
          <p:cNvGraphicFramePr>
            <a:graphicFrameLocks noChangeAspect="1"/>
          </p:cNvGraphicFramePr>
          <p:nvPr/>
        </p:nvGraphicFramePr>
        <p:xfrm>
          <a:off x="1447800" y="1443038"/>
          <a:ext cx="6097588" cy="407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圖表" r:id="rId21" imgW="6096361" imgH="4077182" progId="MSGraph.Chart.8">
                  <p:embed followColorScheme="full"/>
                </p:oleObj>
              </mc:Choice>
              <mc:Fallback>
                <p:oleObj name="圖表" r:id="rId21" imgW="6096361" imgH="4077182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443038"/>
                        <a:ext cx="6097588" cy="407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62000" y="6373813"/>
            <a:ext cx="310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 sz="1000">
                <a:solidFill>
                  <a:srgbClr val="FF6600"/>
                </a:solidFill>
              </a:rPr>
              <a:t>清華大學工業工程與工程管理系電腦整合製造研究室</a:t>
            </a:r>
            <a:endParaRPr lang="zh-TW" altLang="en-US" sz="1000">
              <a:solidFill>
                <a:srgbClr val="FF6600"/>
              </a:solidFill>
              <a:ea typeface="新細明體" panose="02020500000000000000" pitchFamily="18" charset="-120"/>
            </a:endParaRPr>
          </a:p>
        </p:txBody>
      </p:sp>
      <p:sp>
        <p:nvSpPr>
          <p:cNvPr id="1033" name="Line 12"/>
          <p:cNvSpPr>
            <a:spLocks noChangeShapeType="1"/>
          </p:cNvSpPr>
          <p:nvPr/>
        </p:nvSpPr>
        <p:spPr bwMode="auto">
          <a:xfrm>
            <a:off x="611188" y="836613"/>
            <a:ext cx="8001000" cy="0"/>
          </a:xfrm>
          <a:prstGeom prst="line">
            <a:avLst/>
          </a:prstGeom>
          <a:noFill/>
          <a:ln w="28575">
            <a:solidFill>
              <a:srgbClr val="697F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Text Box 13"/>
          <p:cNvSpPr txBox="1">
            <a:spLocks noChangeArrowheads="1"/>
          </p:cNvSpPr>
          <p:nvPr/>
        </p:nvSpPr>
        <p:spPr bwMode="auto">
          <a:xfrm>
            <a:off x="7019925" y="6381750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 algn="ctr"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accent2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l" eaLnBrk="1" hangingPunct="1">
              <a:defRPr/>
            </a:pPr>
            <a:r>
              <a:rPr lang="en-US" altLang="zh-TW" sz="1000" b="1">
                <a:solidFill>
                  <a:schemeClr val="tx1"/>
                </a:solidFill>
              </a:rPr>
              <a:t>©</a:t>
            </a:r>
            <a:r>
              <a:rPr lang="en-US" altLang="zh-TW" sz="1000">
                <a:solidFill>
                  <a:schemeClr val="tx1"/>
                </a:solidFill>
                <a:latin typeface="Arial" panose="020B0604020202020204" pitchFamily="34" charset="0"/>
              </a:rPr>
              <a:t>Copyright </a:t>
            </a:r>
            <a:r>
              <a:rPr lang="zh-TW" altLang="en-US" sz="1000">
                <a:solidFill>
                  <a:schemeClr val="tx1"/>
                </a:solidFill>
                <a:latin typeface="標楷體" panose="03000509000000000000" pitchFamily="65" charset="-120"/>
              </a:rPr>
              <a:t>林則孟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7" r:id="rId14"/>
    <p:sldLayoutId id="2147483875" r:id="rId15"/>
    <p:sldLayoutId id="2147483878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CC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anose="05000000000000000000" pitchFamily="2" charset="2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9900"/>
        </a:buClr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660033"/>
        </a:buClr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5"/>
          <p:cNvSpPr>
            <a:spLocks noGrp="1" noChangeArrowheads="1"/>
          </p:cNvSpPr>
          <p:nvPr>
            <p:ph type="ctrTitle" idx="4294967295"/>
          </p:nvPr>
        </p:nvSpPr>
        <p:spPr>
          <a:xfrm>
            <a:off x="1295400" y="2431823"/>
            <a:ext cx="6553200" cy="1368425"/>
          </a:xfrm>
          <a:noFill/>
          <a:ln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TW" sz="4000" dirty="0"/>
              <a:t>Discrete Event Simulation with Python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02" name="Rectangle 2">
            <a:extLst>
              <a:ext uri="{FF2B5EF4-FFF2-40B4-BE49-F238E27FC236}">
                <a16:creationId xmlns:a16="http://schemas.microsoft.com/office/drawing/2014/main" id="{60275FB1-DDFE-884D-A49A-FF049DAD4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零工式生產排程例的時間數據</a:t>
            </a:r>
          </a:p>
        </p:txBody>
      </p:sp>
      <p:sp>
        <p:nvSpPr>
          <p:cNvPr id="1638579" name="Rectangle 179">
            <a:extLst>
              <a:ext uri="{FF2B5EF4-FFF2-40B4-BE49-F238E27FC236}">
                <a16:creationId xmlns:a16="http://schemas.microsoft.com/office/drawing/2014/main" id="{4CE661DF-62FE-0648-A1F8-D0E09096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5731773"/>
            <a:ext cx="3105635" cy="29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>
            <a:spAutoFit/>
          </a:bodyPr>
          <a:lstStyle/>
          <a:p>
            <a:pPr algn="l"/>
            <a:r>
              <a:rPr lang="zh-TW" altLang="en-US" sz="1600" dirty="0">
                <a:solidFill>
                  <a:schemeClr val="tx1"/>
                </a:solidFill>
              </a:rPr>
              <a:t>表</a:t>
            </a:r>
            <a:r>
              <a:rPr lang="en-US" altLang="zh-TW" sz="1600" dirty="0">
                <a:solidFill>
                  <a:schemeClr val="tx1"/>
                </a:solidFill>
              </a:rPr>
              <a:t>1. </a:t>
            </a:r>
            <a:r>
              <a:rPr lang="zh-TW" altLang="en-US" sz="1600" dirty="0">
                <a:solidFill>
                  <a:schemeClr val="tx1"/>
                </a:solidFill>
              </a:rPr>
              <a:t>零工式排程系統的製令數據</a:t>
            </a:r>
            <a:r>
              <a:rPr lang="zh-TW" altLang="en-US" sz="16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圖片 30">
            <a:extLst>
              <a:ext uri="{FF2B5EF4-FFF2-40B4-BE49-F238E27FC236}">
                <a16:creationId xmlns:a16="http://schemas.microsoft.com/office/drawing/2014/main" id="{7E555860-CACC-AA44-8C0C-2BFC79D9B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96952"/>
            <a:ext cx="7848872" cy="2232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223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426228"/>
              </p:ext>
            </p:extLst>
          </p:nvPr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 initialize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 flipV="1">
            <a:off x="3637886" y="4391198"/>
            <a:ext cx="126640" cy="34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圓柱 6"/>
          <p:cNvSpPr/>
          <p:nvPr/>
        </p:nvSpPr>
        <p:spPr>
          <a:xfrm>
            <a:off x="2810836" y="3865808"/>
            <a:ext cx="653653" cy="80367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8" name="矩形 7"/>
          <p:cNvSpPr/>
          <p:nvPr/>
        </p:nvSpPr>
        <p:spPr>
          <a:xfrm>
            <a:off x="3543720" y="3972964"/>
            <a:ext cx="853028" cy="600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" name="圓柱 8"/>
          <p:cNvSpPr/>
          <p:nvPr/>
        </p:nvSpPr>
        <p:spPr>
          <a:xfrm>
            <a:off x="4845364" y="3876166"/>
            <a:ext cx="653653" cy="80367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0" name="矩形 9"/>
          <p:cNvSpPr/>
          <p:nvPr/>
        </p:nvSpPr>
        <p:spPr>
          <a:xfrm>
            <a:off x="5595882" y="4016633"/>
            <a:ext cx="853028" cy="600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1" name="圓柱 10"/>
          <p:cNvSpPr/>
          <p:nvPr/>
        </p:nvSpPr>
        <p:spPr>
          <a:xfrm>
            <a:off x="6843738" y="3881152"/>
            <a:ext cx="653653" cy="80367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2" name="矩形 11"/>
          <p:cNvSpPr/>
          <p:nvPr/>
        </p:nvSpPr>
        <p:spPr>
          <a:xfrm>
            <a:off x="7582375" y="4006276"/>
            <a:ext cx="853028" cy="600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13" name="文字方塊 12"/>
          <p:cNvSpPr txBox="1"/>
          <p:nvPr/>
        </p:nvSpPr>
        <p:spPr>
          <a:xfrm>
            <a:off x="2770591" y="4668100"/>
            <a:ext cx="7328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/>
              <a:t>A_Buffer</a:t>
            </a:r>
            <a:endParaRPr lang="zh-TW" altLang="en-US" sz="105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603466" y="4669480"/>
            <a:ext cx="9861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Machine A</a:t>
            </a:r>
            <a:endParaRPr lang="zh-TW" altLang="en-US" sz="105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793744" y="4681148"/>
            <a:ext cx="7537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 err="1"/>
              <a:t>B_Buffer</a:t>
            </a:r>
            <a:endParaRPr lang="zh-TW" altLang="en-US" sz="105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744051" y="4657598"/>
            <a:ext cx="8530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 err="1"/>
              <a:t>C_Buffer</a:t>
            </a:r>
            <a:endParaRPr lang="zh-TW" altLang="en-US" sz="105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88453" y="4678458"/>
            <a:ext cx="8530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Machine B</a:t>
            </a:r>
            <a:endParaRPr lang="zh-TW" altLang="en-US" sz="105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591112" y="4657598"/>
            <a:ext cx="852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Machine C</a:t>
            </a:r>
            <a:endParaRPr lang="zh-TW" altLang="en-US" sz="105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410912"/>
              </p:ext>
            </p:extLst>
          </p:nvPr>
        </p:nvGraphicFramePr>
        <p:xfrm>
          <a:off x="6312211" y="1337489"/>
          <a:ext cx="2468850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Dispatching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76654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46BEEBA-C181-4D4C-AD20-76865806176E}"/>
              </a:ext>
            </a:extLst>
          </p:cNvPr>
          <p:cNvSpPr/>
          <p:nvPr/>
        </p:nvSpPr>
        <p:spPr bwMode="auto">
          <a:xfrm>
            <a:off x="6084168" y="1772816"/>
            <a:ext cx="2880320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B819A78F-C724-5E45-A49A-A777533CB61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488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 Arrival event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18555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文字方塊 20">
            <a:extLst>
              <a:ext uri="{FF2B5EF4-FFF2-40B4-BE49-F238E27FC236}">
                <a16:creationId xmlns:a16="http://schemas.microsoft.com/office/drawing/2014/main" id="{AC127554-C06A-674A-A015-DF109C85BA7B}"/>
              </a:ext>
            </a:extLst>
          </p:cNvPr>
          <p:cNvSpPr txBox="1"/>
          <p:nvPr/>
        </p:nvSpPr>
        <p:spPr>
          <a:xfrm>
            <a:off x="2904597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8CEB9149-D9DF-7441-BCA6-3D0F113168E4}"/>
              </a:ext>
            </a:extLst>
          </p:cNvPr>
          <p:cNvSpPr txBox="1"/>
          <p:nvPr/>
        </p:nvSpPr>
        <p:spPr>
          <a:xfrm>
            <a:off x="2904754" y="393444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4933518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4933675" y="393444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橢圓 23">
            <a:extLst>
              <a:ext uri="{FF2B5EF4-FFF2-40B4-BE49-F238E27FC236}">
                <a16:creationId xmlns:a16="http://schemas.microsoft.com/office/drawing/2014/main" id="{C5BABACB-D93F-1C44-9D65-02AF88083C90}"/>
              </a:ext>
            </a:extLst>
          </p:cNvPr>
          <p:cNvSpPr/>
          <p:nvPr/>
        </p:nvSpPr>
        <p:spPr>
          <a:xfrm>
            <a:off x="2850230" y="3876165"/>
            <a:ext cx="637058" cy="3858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6" name="橢圓 24">
            <a:extLst>
              <a:ext uri="{FF2B5EF4-FFF2-40B4-BE49-F238E27FC236}">
                <a16:creationId xmlns:a16="http://schemas.microsoft.com/office/drawing/2014/main" id="{C5F53E67-BEC7-9C45-8604-36528E24C0D5}"/>
              </a:ext>
            </a:extLst>
          </p:cNvPr>
          <p:cNvSpPr/>
          <p:nvPr/>
        </p:nvSpPr>
        <p:spPr>
          <a:xfrm>
            <a:off x="4852899" y="3853162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680E8A-0952-1F49-9656-CBDEB0DCA04B}"/>
              </a:ext>
            </a:extLst>
          </p:cNvPr>
          <p:cNvSpPr/>
          <p:nvPr/>
        </p:nvSpPr>
        <p:spPr bwMode="auto">
          <a:xfrm>
            <a:off x="6106476" y="2274641"/>
            <a:ext cx="2880320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3EFB25BA-AB4E-184D-8912-FF92BD18DAB0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50589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2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849831" y="4109029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8074D55-EE51-1443-B31B-A90D8B0FC150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475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1828 L 0.05399 -0.0182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22258"/>
              </p:ext>
            </p:extLst>
          </p:nvPr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sz="1400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05354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文字方塊 20">
            <a:extLst>
              <a:ext uri="{FF2B5EF4-FFF2-40B4-BE49-F238E27FC236}">
                <a16:creationId xmlns:a16="http://schemas.microsoft.com/office/drawing/2014/main" id="{AC127554-C06A-674A-A015-DF109C85BA7B}"/>
              </a:ext>
            </a:extLst>
          </p:cNvPr>
          <p:cNvSpPr txBox="1"/>
          <p:nvPr/>
        </p:nvSpPr>
        <p:spPr>
          <a:xfrm>
            <a:off x="2904597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4933518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5771602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文字方塊 20">
            <a:extLst>
              <a:ext uri="{FF2B5EF4-FFF2-40B4-BE49-F238E27FC236}">
                <a16:creationId xmlns:a16="http://schemas.microsoft.com/office/drawing/2014/main" id="{6CFB61EF-28F2-E947-A23E-7A12475D673F}"/>
              </a:ext>
            </a:extLst>
          </p:cNvPr>
          <p:cNvSpPr txBox="1"/>
          <p:nvPr/>
        </p:nvSpPr>
        <p:spPr>
          <a:xfrm>
            <a:off x="3733058" y="42008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3D2039-1F6D-504A-A050-3FFB17786A20}"/>
              </a:ext>
            </a:extLst>
          </p:cNvPr>
          <p:cNvSpPr/>
          <p:nvPr/>
        </p:nvSpPr>
        <p:spPr bwMode="auto">
          <a:xfrm>
            <a:off x="6142214" y="1844825"/>
            <a:ext cx="2894281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E614D449-CA24-A34A-B272-484AFD7D835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7867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1875 C 0.01111 -0.06922 0.02257 -0.11968 0.04288 -0.11898 C 0.06284 -0.11852 0.09271 -0.03472 0.12118 -0.01574 C 0.14948 0.00347 0.19965 -0.00509 0.21354 -0.0046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85 -0.00509 " pathEditMode="relative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325731" y="4128978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4C7FA-8ED1-D74E-874B-97BE95CD4B05}"/>
              </a:ext>
            </a:extLst>
          </p:cNvPr>
          <p:cNvSpPr txBox="1"/>
          <p:nvPr/>
        </p:nvSpPr>
        <p:spPr>
          <a:xfrm>
            <a:off x="1672538" y="466092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J2 release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F45E743-15BB-9040-B134-8FF72D1AEF8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2944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-0.02129 L 0.05469 -0.0212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65832"/>
              </p:ext>
            </p:extLst>
          </p:nvPr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Arrival event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075274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文字方塊 20">
            <a:extLst>
              <a:ext uri="{FF2B5EF4-FFF2-40B4-BE49-F238E27FC236}">
                <a16:creationId xmlns:a16="http://schemas.microsoft.com/office/drawing/2014/main" id="{AC127554-C06A-674A-A015-DF109C85BA7B}"/>
              </a:ext>
            </a:extLst>
          </p:cNvPr>
          <p:cNvSpPr txBox="1"/>
          <p:nvPr/>
        </p:nvSpPr>
        <p:spPr>
          <a:xfrm>
            <a:off x="2904597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5796136" y="425366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79536" y="423212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文字方塊 20">
            <a:extLst>
              <a:ext uri="{FF2B5EF4-FFF2-40B4-BE49-F238E27FC236}">
                <a16:creationId xmlns:a16="http://schemas.microsoft.com/office/drawing/2014/main" id="{6CFB61EF-28F2-E947-A23E-7A12475D673F}"/>
              </a:ext>
            </a:extLst>
          </p:cNvPr>
          <p:cNvSpPr txBox="1"/>
          <p:nvPr/>
        </p:nvSpPr>
        <p:spPr>
          <a:xfrm>
            <a:off x="3733058" y="42008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4933094" y="43024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41FF2E-86CD-334F-B64D-F4DFE6E68C21}"/>
              </a:ext>
            </a:extLst>
          </p:cNvPr>
          <p:cNvSpPr/>
          <p:nvPr/>
        </p:nvSpPr>
        <p:spPr bwMode="auto">
          <a:xfrm>
            <a:off x="6142214" y="2132856"/>
            <a:ext cx="2894281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A4FE62A8-FBF8-F548-8A86-1E4FA67BD4E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05137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840622" y="4042060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3" y="2691269"/>
            <a:ext cx="97199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4C7FA-8ED1-D74E-874B-97BE95CD4B05}"/>
              </a:ext>
            </a:extLst>
          </p:cNvPr>
          <p:cNvSpPr txBox="1"/>
          <p:nvPr/>
        </p:nvSpPr>
        <p:spPr>
          <a:xfrm>
            <a:off x="1672538" y="466092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J2 release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C4C32F4-20F1-3142-9DBE-0758955BB4F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845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2 -0.00856 L 0.02448 -0.0085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85324"/>
              </p:ext>
            </p:extLst>
          </p:nvPr>
        </p:nvGraphicFramePr>
        <p:xfrm>
          <a:off x="625010" y="3429000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45192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5796136" y="425366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79536" y="423212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4933094" y="43024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41FF2E-86CD-334F-B64D-F4DFE6E68C21}"/>
              </a:ext>
            </a:extLst>
          </p:cNvPr>
          <p:cNvSpPr/>
          <p:nvPr/>
        </p:nvSpPr>
        <p:spPr bwMode="auto">
          <a:xfrm>
            <a:off x="6142214" y="2348880"/>
            <a:ext cx="2894281" cy="5059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2904597" y="428008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3733058" y="42008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6DD5F3C6-FA49-2347-A93B-9ABB8CE916C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55904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319 -0.06713 0.12639 -0.13426 0.18454 -0.13334 C 0.2427 -0.13264 0.32152 -0.01806 0.3493 0.00486 " pathEditMode="relative" ptsTypes="A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889 -0.00602 " pathEditMode="relative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042984" y="4112424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BBF0BAD-0574-1746-955F-C8A52105A14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910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6 -0.01898 L 0.03038 -0.0189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866" name="Rectangle 2">
            <a:extLst>
              <a:ext uri="{FF2B5EF4-FFF2-40B4-BE49-F238E27FC236}">
                <a16:creationId xmlns:a16="http://schemas.microsoft.com/office/drawing/2014/main" id="{45A870E8-D319-C44A-B0C3-D333E0B63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零工式生產排程問題情境</a:t>
            </a:r>
          </a:p>
        </p:txBody>
      </p:sp>
      <p:sp>
        <p:nvSpPr>
          <p:cNvPr id="1956867" name="Rectangle 3">
            <a:extLst>
              <a:ext uri="{FF2B5EF4-FFF2-40B4-BE49-F238E27FC236}">
                <a16:creationId xmlns:a16="http://schemas.microsoft.com/office/drawing/2014/main" id="{372ADFD3-2814-D44E-AA26-7E64E9D11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4363" y="836613"/>
            <a:ext cx="8134350" cy="5329237"/>
          </a:xfrm>
        </p:spPr>
        <p:txBody>
          <a:bodyPr/>
          <a:lstStyle/>
          <a:p>
            <a:pPr algn="just"/>
            <a:r>
              <a:rPr lang="zh-TW" altLang="en-US" sz="2000" dirty="0"/>
              <a:t>典型的零工式行生產（</a:t>
            </a:r>
            <a:r>
              <a:rPr lang="en-US" altLang="zh-TW" sz="2000" dirty="0"/>
              <a:t>job shop</a:t>
            </a:r>
            <a:r>
              <a:rPr lang="zh-TW" altLang="en-US" sz="2000" dirty="0"/>
              <a:t>）系統排程環境中，其生產特性極為複雜的加工作業典型，所有工作或製令單在系統內流動有其各自的作業排程。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 sz="1800" dirty="0"/>
              <a:t>每種工作或製令單有不同的來到時間（</a:t>
            </a:r>
            <a:r>
              <a:rPr lang="en-US" altLang="zh-TW" sz="1800" dirty="0"/>
              <a:t>release time</a:t>
            </a:r>
            <a:r>
              <a:rPr lang="zh-TW" altLang="en-US" sz="1800" dirty="0"/>
              <a:t>）與交期（</a:t>
            </a:r>
            <a:r>
              <a:rPr lang="en-US" altLang="zh-TW" sz="1800" dirty="0"/>
              <a:t>due date</a:t>
            </a:r>
            <a:r>
              <a:rPr lang="zh-TW" altLang="en-US" sz="1800" dirty="0"/>
              <a:t>）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 sz="1800" dirty="0"/>
              <a:t>每種工作或製令單有各自的加工途程（</a:t>
            </a:r>
            <a:r>
              <a:rPr lang="en-US" altLang="zh-TW" sz="1800" dirty="0"/>
              <a:t>routing</a:t>
            </a:r>
            <a:r>
              <a:rPr lang="zh-TW" altLang="en-US" sz="1800" dirty="0"/>
              <a:t>）與加工時間（</a:t>
            </a:r>
            <a:r>
              <a:rPr lang="en-US" altLang="zh-TW" sz="1800" dirty="0"/>
              <a:t>process time</a:t>
            </a:r>
            <a:r>
              <a:rPr lang="zh-TW" altLang="en-US" sz="1800" dirty="0"/>
              <a:t>）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 sz="1800" dirty="0"/>
              <a:t>主要決定工作或製令單的於各加工中心的開始時間點與投料數量</a:t>
            </a:r>
          </a:p>
          <a:p>
            <a:endParaRPr kumimoji="0" lang="zh-TW" altLang="en-US" sz="1800" dirty="0"/>
          </a:p>
        </p:txBody>
      </p:sp>
      <p:sp>
        <p:nvSpPr>
          <p:cNvPr id="1956868" name="Rectangle 4">
            <a:extLst>
              <a:ext uri="{FF2B5EF4-FFF2-40B4-BE49-F238E27FC236}">
                <a16:creationId xmlns:a16="http://schemas.microsoft.com/office/drawing/2014/main" id="{09EB8969-B5BC-2147-9D62-62B2C8F41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3789363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69" name="Text Box 5">
            <a:extLst>
              <a:ext uri="{FF2B5EF4-FFF2-40B4-BE49-F238E27FC236}">
                <a16:creationId xmlns:a16="http://schemas.microsoft.com/office/drawing/2014/main" id="{3BBEF7EB-294F-9443-AD0E-9B0666BCF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3933825"/>
            <a:ext cx="9350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1</a:t>
            </a:r>
          </a:p>
        </p:txBody>
      </p:sp>
      <p:sp>
        <p:nvSpPr>
          <p:cNvPr id="1956870" name="Rectangle 6">
            <a:extLst>
              <a:ext uri="{FF2B5EF4-FFF2-40B4-BE49-F238E27FC236}">
                <a16:creationId xmlns:a16="http://schemas.microsoft.com/office/drawing/2014/main" id="{FA7A232A-0515-7646-B9F4-D50177595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4581525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1" name="Text Box 7">
            <a:extLst>
              <a:ext uri="{FF2B5EF4-FFF2-40B4-BE49-F238E27FC236}">
                <a16:creationId xmlns:a16="http://schemas.microsoft.com/office/drawing/2014/main" id="{9FE52257-E2F6-8C4A-9ECB-44CA0BAD1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725988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2</a:t>
            </a:r>
          </a:p>
        </p:txBody>
      </p:sp>
      <p:sp>
        <p:nvSpPr>
          <p:cNvPr id="1956872" name="Rectangle 8">
            <a:extLst>
              <a:ext uri="{FF2B5EF4-FFF2-40B4-BE49-F238E27FC236}">
                <a16:creationId xmlns:a16="http://schemas.microsoft.com/office/drawing/2014/main" id="{BE7B3B09-2098-EC46-A416-28554FADF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5373688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3" name="Text Box 9">
            <a:extLst>
              <a:ext uri="{FF2B5EF4-FFF2-40B4-BE49-F238E27FC236}">
                <a16:creationId xmlns:a16="http://schemas.microsoft.com/office/drawing/2014/main" id="{4B1B2833-E742-4146-BE23-CC24F2E8E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518150"/>
            <a:ext cx="9350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3</a:t>
            </a:r>
          </a:p>
        </p:txBody>
      </p:sp>
      <p:sp>
        <p:nvSpPr>
          <p:cNvPr id="1956874" name="Rectangle 10">
            <a:extLst>
              <a:ext uri="{FF2B5EF4-FFF2-40B4-BE49-F238E27FC236}">
                <a16:creationId xmlns:a16="http://schemas.microsoft.com/office/drawing/2014/main" id="{351803FE-BD0B-3B4F-8290-58E425CE2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789363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5" name="Text Box 11">
            <a:extLst>
              <a:ext uri="{FF2B5EF4-FFF2-40B4-BE49-F238E27FC236}">
                <a16:creationId xmlns:a16="http://schemas.microsoft.com/office/drawing/2014/main" id="{9E3F7C94-F554-7747-AFD8-B97975D4E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8" y="3933825"/>
            <a:ext cx="93503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4</a:t>
            </a:r>
          </a:p>
        </p:txBody>
      </p:sp>
      <p:sp>
        <p:nvSpPr>
          <p:cNvPr id="1956876" name="Rectangle 12">
            <a:extLst>
              <a:ext uri="{FF2B5EF4-FFF2-40B4-BE49-F238E27FC236}">
                <a16:creationId xmlns:a16="http://schemas.microsoft.com/office/drawing/2014/main" id="{8BD9FB3A-9021-804D-9BA6-D41D7E30A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813" y="4581525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7" name="Text Box 13">
            <a:extLst>
              <a:ext uri="{FF2B5EF4-FFF2-40B4-BE49-F238E27FC236}">
                <a16:creationId xmlns:a16="http://schemas.microsoft.com/office/drawing/2014/main" id="{E36AF97B-11B6-6046-B294-B088397BD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725988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5</a:t>
            </a:r>
          </a:p>
        </p:txBody>
      </p:sp>
      <p:sp>
        <p:nvSpPr>
          <p:cNvPr id="1956878" name="Rectangle 14">
            <a:extLst>
              <a:ext uri="{FF2B5EF4-FFF2-40B4-BE49-F238E27FC236}">
                <a16:creationId xmlns:a16="http://schemas.microsoft.com/office/drawing/2014/main" id="{BF40468C-0916-F244-8BC6-7A52E3479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373688"/>
            <a:ext cx="936625" cy="647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79" name="Text Box 15">
            <a:extLst>
              <a:ext uri="{FF2B5EF4-FFF2-40B4-BE49-F238E27FC236}">
                <a16:creationId xmlns:a16="http://schemas.microsoft.com/office/drawing/2014/main" id="{8C04B3D4-6F59-B04E-88B6-EDE418240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8" y="5518150"/>
            <a:ext cx="93503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600"/>
              <a:t>機台</a:t>
            </a:r>
            <a:r>
              <a:rPr lang="en-US" altLang="zh-TW" sz="1600"/>
              <a:t>6</a:t>
            </a:r>
          </a:p>
        </p:txBody>
      </p:sp>
      <p:sp>
        <p:nvSpPr>
          <p:cNvPr id="1956880" name="AutoShape 16">
            <a:extLst>
              <a:ext uri="{FF2B5EF4-FFF2-40B4-BE49-F238E27FC236}">
                <a16:creationId xmlns:a16="http://schemas.microsoft.com/office/drawing/2014/main" id="{D8BA332C-F84A-0946-8741-1C1ED60C7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3284538"/>
            <a:ext cx="935038" cy="649287"/>
          </a:xfrm>
          <a:prstGeom prst="flowChartMultidocumen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81" name="Text Box 17">
            <a:extLst>
              <a:ext uri="{FF2B5EF4-FFF2-40B4-BE49-F238E27FC236}">
                <a16:creationId xmlns:a16="http://schemas.microsoft.com/office/drawing/2014/main" id="{1052BC5C-4E17-8846-8227-DFC632D8B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459163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Order 1</a:t>
            </a:r>
          </a:p>
        </p:txBody>
      </p:sp>
      <p:sp>
        <p:nvSpPr>
          <p:cNvPr id="1956882" name="AutoShape 18">
            <a:extLst>
              <a:ext uri="{FF2B5EF4-FFF2-40B4-BE49-F238E27FC236}">
                <a16:creationId xmlns:a16="http://schemas.microsoft.com/office/drawing/2014/main" id="{D1B6A06C-D4F5-0B40-A364-B32C24A84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4221163"/>
            <a:ext cx="1008063" cy="12239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83" name="AutoShape 19">
            <a:extLst>
              <a:ext uri="{FF2B5EF4-FFF2-40B4-BE49-F238E27FC236}">
                <a16:creationId xmlns:a16="http://schemas.microsoft.com/office/drawing/2014/main" id="{00350339-89EB-CB42-BDC7-3B6A226EE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4221163"/>
            <a:ext cx="1008063" cy="12239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84" name="Text Box 20">
            <a:extLst>
              <a:ext uri="{FF2B5EF4-FFF2-40B4-BE49-F238E27FC236}">
                <a16:creationId xmlns:a16="http://schemas.microsoft.com/office/drawing/2014/main" id="{DAB8E779-D3A4-2146-AC3B-893BFAFED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652963"/>
            <a:ext cx="93503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Source</a:t>
            </a:r>
          </a:p>
        </p:txBody>
      </p:sp>
      <p:sp>
        <p:nvSpPr>
          <p:cNvPr id="1956885" name="Text Box 21">
            <a:extLst>
              <a:ext uri="{FF2B5EF4-FFF2-40B4-BE49-F238E27FC236}">
                <a16:creationId xmlns:a16="http://schemas.microsoft.com/office/drawing/2014/main" id="{5C91DF70-B52D-0B49-A5F9-431CA2951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652963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Drain</a:t>
            </a:r>
          </a:p>
        </p:txBody>
      </p:sp>
      <p:cxnSp>
        <p:nvCxnSpPr>
          <p:cNvPr id="1956886" name="AutoShape 22">
            <a:extLst>
              <a:ext uri="{FF2B5EF4-FFF2-40B4-BE49-F238E27FC236}">
                <a16:creationId xmlns:a16="http://schemas.microsoft.com/office/drawing/2014/main" id="{D6F50EF5-447E-A044-AEF1-3FEBB4B2A5B4}"/>
              </a:ext>
            </a:extLst>
          </p:cNvPr>
          <p:cNvCxnSpPr>
            <a:cxnSpLocks noChangeShapeType="1"/>
            <a:stCxn id="1956880" idx="3"/>
            <a:endCxn id="1956868" idx="0"/>
          </p:cNvCxnSpPr>
          <p:nvPr/>
        </p:nvCxnSpPr>
        <p:spPr bwMode="auto">
          <a:xfrm>
            <a:off x="2986088" y="3609975"/>
            <a:ext cx="1189037" cy="179388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87" name="AutoShape 23">
            <a:extLst>
              <a:ext uri="{FF2B5EF4-FFF2-40B4-BE49-F238E27FC236}">
                <a16:creationId xmlns:a16="http://schemas.microsoft.com/office/drawing/2014/main" id="{D651D583-C99B-C348-A3EA-EB2477B4923A}"/>
              </a:ext>
            </a:extLst>
          </p:cNvPr>
          <p:cNvCxnSpPr>
            <a:cxnSpLocks noChangeShapeType="1"/>
            <a:stCxn id="1956868" idx="0"/>
            <a:endCxn id="1956877" idx="1"/>
          </p:cNvCxnSpPr>
          <p:nvPr/>
        </p:nvCxnSpPr>
        <p:spPr bwMode="auto">
          <a:xfrm rot="5400000" flipV="1">
            <a:off x="4479925" y="3484563"/>
            <a:ext cx="1082675" cy="1692275"/>
          </a:xfrm>
          <a:prstGeom prst="curvedConnector4">
            <a:avLst>
              <a:gd name="adj1" fmla="val -21116"/>
              <a:gd name="adj2" fmla="val 63792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88" name="AutoShape 24">
            <a:extLst>
              <a:ext uri="{FF2B5EF4-FFF2-40B4-BE49-F238E27FC236}">
                <a16:creationId xmlns:a16="http://schemas.microsoft.com/office/drawing/2014/main" id="{5609EF15-3E5D-5143-B9EA-F7415C5A2742}"/>
              </a:ext>
            </a:extLst>
          </p:cNvPr>
          <p:cNvCxnSpPr>
            <a:cxnSpLocks noChangeShapeType="1"/>
            <a:stCxn id="1956877" idx="3"/>
            <a:endCxn id="1956885" idx="1"/>
          </p:cNvCxnSpPr>
          <p:nvPr/>
        </p:nvCxnSpPr>
        <p:spPr bwMode="auto">
          <a:xfrm flipV="1">
            <a:off x="6802438" y="4799013"/>
            <a:ext cx="649287" cy="73025"/>
          </a:xfrm>
          <a:prstGeom prst="curvedConnector3">
            <a:avLst>
              <a:gd name="adj1" fmla="val 4988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6889" name="AutoShape 25">
            <a:extLst>
              <a:ext uri="{FF2B5EF4-FFF2-40B4-BE49-F238E27FC236}">
                <a16:creationId xmlns:a16="http://schemas.microsoft.com/office/drawing/2014/main" id="{FBE2B5E3-36BF-234B-ADF5-C45517A16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294188"/>
            <a:ext cx="935038" cy="649287"/>
          </a:xfrm>
          <a:prstGeom prst="flowChartMultidocumen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90" name="Text Box 26">
            <a:extLst>
              <a:ext uri="{FF2B5EF4-FFF2-40B4-BE49-F238E27FC236}">
                <a16:creationId xmlns:a16="http://schemas.microsoft.com/office/drawing/2014/main" id="{C28FD089-4DAC-AD4C-AD95-30A909069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4475163"/>
            <a:ext cx="935038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Order 2</a:t>
            </a:r>
          </a:p>
        </p:txBody>
      </p:sp>
      <p:cxnSp>
        <p:nvCxnSpPr>
          <p:cNvPr id="1956891" name="AutoShape 27">
            <a:extLst>
              <a:ext uri="{FF2B5EF4-FFF2-40B4-BE49-F238E27FC236}">
                <a16:creationId xmlns:a16="http://schemas.microsoft.com/office/drawing/2014/main" id="{AF1B5B2E-E847-5641-9A7D-03A822B89F3B}"/>
              </a:ext>
            </a:extLst>
          </p:cNvPr>
          <p:cNvCxnSpPr>
            <a:cxnSpLocks noChangeShapeType="1"/>
            <a:stCxn id="1956889" idx="3"/>
            <a:endCxn id="1956871" idx="1"/>
          </p:cNvCxnSpPr>
          <p:nvPr/>
        </p:nvCxnSpPr>
        <p:spPr bwMode="auto">
          <a:xfrm>
            <a:off x="2986088" y="4619625"/>
            <a:ext cx="722312" cy="252413"/>
          </a:xfrm>
          <a:prstGeom prst="curvedConnector3">
            <a:avLst>
              <a:gd name="adj1" fmla="val 49889"/>
            </a:avLst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2" name="AutoShape 28">
            <a:extLst>
              <a:ext uri="{FF2B5EF4-FFF2-40B4-BE49-F238E27FC236}">
                <a16:creationId xmlns:a16="http://schemas.microsoft.com/office/drawing/2014/main" id="{AD51B3DA-971C-9044-9736-8B2BF27031DB}"/>
              </a:ext>
            </a:extLst>
          </p:cNvPr>
          <p:cNvCxnSpPr>
            <a:cxnSpLocks noChangeShapeType="1"/>
            <a:stCxn id="1956871" idx="3"/>
            <a:endCxn id="1956869" idx="3"/>
          </p:cNvCxnSpPr>
          <p:nvPr/>
        </p:nvCxnSpPr>
        <p:spPr bwMode="auto">
          <a:xfrm flipV="1">
            <a:off x="4643438" y="4079875"/>
            <a:ext cx="1587" cy="792163"/>
          </a:xfrm>
          <a:prstGeom prst="curvedConnector3">
            <a:avLst>
              <a:gd name="adj1" fmla="val 14300000"/>
            </a:avLst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3" name="AutoShape 29">
            <a:extLst>
              <a:ext uri="{FF2B5EF4-FFF2-40B4-BE49-F238E27FC236}">
                <a16:creationId xmlns:a16="http://schemas.microsoft.com/office/drawing/2014/main" id="{A19297BB-BE67-1242-AC21-6CBDAA65EF38}"/>
              </a:ext>
            </a:extLst>
          </p:cNvPr>
          <p:cNvCxnSpPr>
            <a:cxnSpLocks noChangeShapeType="1"/>
            <a:stCxn id="1956869" idx="1"/>
            <a:endCxn id="1956873" idx="1"/>
          </p:cNvCxnSpPr>
          <p:nvPr/>
        </p:nvCxnSpPr>
        <p:spPr bwMode="auto">
          <a:xfrm rot="10800000" flipH="1" flipV="1">
            <a:off x="3708400" y="4079875"/>
            <a:ext cx="1588" cy="1584325"/>
          </a:xfrm>
          <a:prstGeom prst="curvedConnector3">
            <a:avLst>
              <a:gd name="adj1" fmla="val -14400000"/>
            </a:avLst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4" name="AutoShape 30">
            <a:extLst>
              <a:ext uri="{FF2B5EF4-FFF2-40B4-BE49-F238E27FC236}">
                <a16:creationId xmlns:a16="http://schemas.microsoft.com/office/drawing/2014/main" id="{30FEBC86-A6F1-594F-940A-7E69B78936F1}"/>
              </a:ext>
            </a:extLst>
          </p:cNvPr>
          <p:cNvCxnSpPr>
            <a:cxnSpLocks noChangeShapeType="1"/>
            <a:stCxn id="1956873" idx="3"/>
            <a:endCxn id="1956879" idx="1"/>
          </p:cNvCxnSpPr>
          <p:nvPr/>
        </p:nvCxnSpPr>
        <p:spPr bwMode="auto">
          <a:xfrm>
            <a:off x="4643438" y="5664200"/>
            <a:ext cx="1225550" cy="0"/>
          </a:xfrm>
          <a:prstGeom prst="straightConnector1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5" name="AutoShape 31">
            <a:extLst>
              <a:ext uri="{FF2B5EF4-FFF2-40B4-BE49-F238E27FC236}">
                <a16:creationId xmlns:a16="http://schemas.microsoft.com/office/drawing/2014/main" id="{0071E799-9F47-D449-8647-9C86A24FB576}"/>
              </a:ext>
            </a:extLst>
          </p:cNvPr>
          <p:cNvCxnSpPr>
            <a:cxnSpLocks noChangeShapeType="1"/>
            <a:stCxn id="1956879" idx="3"/>
            <a:endCxn id="1956885" idx="1"/>
          </p:cNvCxnSpPr>
          <p:nvPr/>
        </p:nvCxnSpPr>
        <p:spPr bwMode="auto">
          <a:xfrm flipV="1">
            <a:off x="6804025" y="4799013"/>
            <a:ext cx="647700" cy="865187"/>
          </a:xfrm>
          <a:prstGeom prst="curvedConnector3">
            <a:avLst>
              <a:gd name="adj1" fmla="val 49755"/>
            </a:avLst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56896" name="AutoShape 32">
            <a:extLst>
              <a:ext uri="{FF2B5EF4-FFF2-40B4-BE49-F238E27FC236}">
                <a16:creationId xmlns:a16="http://schemas.microsoft.com/office/drawing/2014/main" id="{AB4778F3-2680-8646-910B-E178138C4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75" y="5372100"/>
            <a:ext cx="935038" cy="649288"/>
          </a:xfrm>
          <a:prstGeom prst="flowChartMultidocumen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1956897" name="Text Box 33">
            <a:extLst>
              <a:ext uri="{FF2B5EF4-FFF2-40B4-BE49-F238E27FC236}">
                <a16:creationId xmlns:a16="http://schemas.microsoft.com/office/drawing/2014/main" id="{292344CA-54F2-294C-90E9-A0551CD42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025" y="5546725"/>
            <a:ext cx="9350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600"/>
              <a:t>Order 3</a:t>
            </a:r>
          </a:p>
        </p:txBody>
      </p:sp>
      <p:cxnSp>
        <p:nvCxnSpPr>
          <p:cNvPr id="1956898" name="AutoShape 34">
            <a:extLst>
              <a:ext uri="{FF2B5EF4-FFF2-40B4-BE49-F238E27FC236}">
                <a16:creationId xmlns:a16="http://schemas.microsoft.com/office/drawing/2014/main" id="{97C2CC8B-B154-3749-9AEF-9E467CD31285}"/>
              </a:ext>
            </a:extLst>
          </p:cNvPr>
          <p:cNvCxnSpPr>
            <a:cxnSpLocks noChangeShapeType="1"/>
            <a:stCxn id="1956896" idx="3"/>
            <a:endCxn id="1956873" idx="1"/>
          </p:cNvCxnSpPr>
          <p:nvPr/>
        </p:nvCxnSpPr>
        <p:spPr bwMode="auto">
          <a:xfrm flipV="1">
            <a:off x="2982913" y="5664200"/>
            <a:ext cx="725487" cy="33338"/>
          </a:xfrm>
          <a:prstGeom prst="curvedConnector3">
            <a:avLst>
              <a:gd name="adj1" fmla="val 49889"/>
            </a:avLst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899" name="AutoShape 35">
            <a:extLst>
              <a:ext uri="{FF2B5EF4-FFF2-40B4-BE49-F238E27FC236}">
                <a16:creationId xmlns:a16="http://schemas.microsoft.com/office/drawing/2014/main" id="{0A66CEE9-212C-E44F-8714-9F0F2F995A27}"/>
              </a:ext>
            </a:extLst>
          </p:cNvPr>
          <p:cNvCxnSpPr>
            <a:cxnSpLocks noChangeShapeType="1"/>
            <a:stCxn id="1956873" idx="3"/>
            <a:endCxn id="1956875" idx="1"/>
          </p:cNvCxnSpPr>
          <p:nvPr/>
        </p:nvCxnSpPr>
        <p:spPr bwMode="auto">
          <a:xfrm flipV="1">
            <a:off x="4643438" y="4079875"/>
            <a:ext cx="1225550" cy="1584325"/>
          </a:xfrm>
          <a:prstGeom prst="curvedConnector3">
            <a:avLst>
              <a:gd name="adj1" fmla="val 49870"/>
            </a:avLst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6900" name="AutoShape 36">
            <a:extLst>
              <a:ext uri="{FF2B5EF4-FFF2-40B4-BE49-F238E27FC236}">
                <a16:creationId xmlns:a16="http://schemas.microsoft.com/office/drawing/2014/main" id="{209E53A2-BFD6-4341-9E74-E818CFE39764}"/>
              </a:ext>
            </a:extLst>
          </p:cNvPr>
          <p:cNvCxnSpPr>
            <a:cxnSpLocks noChangeShapeType="1"/>
            <a:stCxn id="1956875" idx="3"/>
            <a:endCxn id="1956883" idx="1"/>
          </p:cNvCxnSpPr>
          <p:nvPr/>
        </p:nvCxnSpPr>
        <p:spPr bwMode="auto">
          <a:xfrm>
            <a:off x="6804025" y="4079875"/>
            <a:ext cx="647700" cy="754063"/>
          </a:xfrm>
          <a:prstGeom prst="curvedConnector3">
            <a:avLst>
              <a:gd name="adj1" fmla="val 49755"/>
            </a:avLst>
          </a:prstGeom>
          <a:noFill/>
          <a:ln w="254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605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9568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9568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956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9568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9568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56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56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56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56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5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56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56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9568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956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956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956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956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9568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9568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956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956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956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956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95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881" grpId="0"/>
      <p:bldP spid="1956890" grpId="0"/>
      <p:bldP spid="1956890" grpId="1"/>
      <p:bldP spid="19568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86947"/>
              </p:ext>
            </p:extLst>
          </p:nvPr>
        </p:nvGraphicFramePr>
        <p:xfrm>
          <a:off x="625010" y="3393143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27657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7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5796136" y="425366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79536" y="423212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4933094" y="43024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3701206" y="423212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6948264" y="430412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2214" y="1834087"/>
            <a:ext cx="2894281" cy="2587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039AA96B-AE71-4643-9603-683EA2B7413B}"/>
              </a:ext>
            </a:extLst>
          </p:cNvPr>
          <p:cNvSpPr txBox="1"/>
          <p:nvPr/>
        </p:nvSpPr>
        <p:spPr>
          <a:xfrm>
            <a:off x="4933675" y="393444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471B3B1E-6F7F-0248-B905-81A1E98B8D83}"/>
              </a:ext>
            </a:extLst>
          </p:cNvPr>
          <p:cNvSpPr/>
          <p:nvPr/>
        </p:nvSpPr>
        <p:spPr>
          <a:xfrm>
            <a:off x="4852899" y="3853162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A05029-AA36-FE46-A4C7-6AC71295C673}"/>
              </a:ext>
            </a:extLst>
          </p:cNvPr>
          <p:cNvSpPr/>
          <p:nvPr/>
        </p:nvSpPr>
        <p:spPr bwMode="auto">
          <a:xfrm>
            <a:off x="6133325" y="2589433"/>
            <a:ext cx="2894281" cy="2587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3FF23F77-E144-034E-B11A-D268B3989C8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7436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173 -0.06736 -0.10347 -0.13473 -0.15659 -0.13334 C -0.20972 -0.13218 -0.29843 -0.01389 -0.31892 0.00787 " pathEditMode="relative" ptsTypes="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3611 C -0.05937 -0.08195 -0.12205 -0.12778 -0.17413 -0.12662 C -0.22639 -0.1257 -0.28889 -0.04491 -0.30937 -0.0294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0" y="-42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45 -0.01204 " pathEditMode="relative" ptsTypes="AA">
                                      <p:cBhvr>
                                        <p:cTn id="1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0.04074 " pathEditMode="relative" ptsTypes="AA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4" grpId="1" animBg="1"/>
      <p:bldP spid="35" grpId="0" animBg="1"/>
      <p:bldP spid="28" grpId="0" animBg="1"/>
      <p:bldP spid="37" grpId="0" animBg="1"/>
      <p:bldP spid="37" grpId="1" animBg="1"/>
      <p:bldP spid="38" grpId="0" animBg="1"/>
      <p:bldP spid="38" grpId="1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302064" y="4119885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0894D2D-571F-1442-91E2-11EE2F03239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64096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-0.00926 L 0.03039 -0.009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32321"/>
              </p:ext>
            </p:extLst>
          </p:nvPr>
        </p:nvGraphicFramePr>
        <p:xfrm>
          <a:off x="625010" y="3393143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Arrival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19128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10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4933596" y="426442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5740783" y="42472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3701206" y="423212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7793631" y="4238642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348880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2891720" y="40303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E6E29C53-41F5-BC41-8DF1-76007CB6EFB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9917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972 -0.05973 -0.11944 -0.11922 -0.17188 -0.12408 C -0.22413 -0.12871 -0.29566 -0.05 -0.31406 -0.02825 " pathEditMode="relative" ptsTypes="AAA">
                                      <p:cBhvr>
                                        <p:cTn id="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8" grpId="0" animBg="1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531941" y="4128977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33DDB-CFB3-1140-ABCB-40186FA66B47}"/>
              </a:ext>
            </a:extLst>
          </p:cNvPr>
          <p:cNvSpPr txBox="1"/>
          <p:nvPr/>
        </p:nvSpPr>
        <p:spPr>
          <a:xfrm>
            <a:off x="2349757" y="47488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J6 release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FD99F78-4911-C44F-BB89-E95DF0B512C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3655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4 -0.00926 L 0.03038 -0.0092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64007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65282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10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4933596" y="430412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文字方塊 20">
            <a:extLst>
              <a:ext uri="{FF2B5EF4-FFF2-40B4-BE49-F238E27FC236}">
                <a16:creationId xmlns:a16="http://schemas.microsoft.com/office/drawing/2014/main" id="{A5F3BFB9-9902-3C4F-96D5-922AC9EB30B1}"/>
              </a:ext>
            </a:extLst>
          </p:cNvPr>
          <p:cNvSpPr txBox="1"/>
          <p:nvPr/>
        </p:nvSpPr>
        <p:spPr>
          <a:xfrm>
            <a:off x="5740783" y="42472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J5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3701206" y="423212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4921677" y="405874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091869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2891720" y="40303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橢圓 24">
            <a:extLst>
              <a:ext uri="{FF2B5EF4-FFF2-40B4-BE49-F238E27FC236}">
                <a16:creationId xmlns:a16="http://schemas.microsoft.com/office/drawing/2014/main" id="{A2FB50BC-F2C1-A545-9D99-6F0724DAA522}"/>
              </a:ext>
            </a:extLst>
          </p:cNvPr>
          <p:cNvSpPr/>
          <p:nvPr/>
        </p:nvSpPr>
        <p:spPr>
          <a:xfrm>
            <a:off x="4828845" y="4230147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FE9BFB7B-6927-E14A-98B5-36E2F63A575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17687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85 -0.00556 " pathEditMode="relative" ptsTypes="AA">
                                      <p:cBhvr>
                                        <p:cTn id="1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85 -0.00556 " pathEditMode="relative" ptsTypes="AA">
                                      <p:cBhvr>
                                        <p:cTn id="1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6" grpId="0" animBg="1"/>
      <p:bldP spid="28" grpId="0" animBg="1"/>
      <p:bldP spid="36" grpId="0" animBg="1"/>
      <p:bldP spid="3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772724" y="4154583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D9AE252-2543-8C4E-8D01-AB2208DD4721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837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-0.01436 L 0.03021 -0.014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359887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010132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10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5761104" y="428006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3701206" y="423212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4933596" y="429603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1844824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2891720" y="4030353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8203F65C-EB79-124D-AE31-849452B5D9DF}"/>
              </a:ext>
            </a:extLst>
          </p:cNvPr>
          <p:cNvSpPr/>
          <p:nvPr/>
        </p:nvSpPr>
        <p:spPr>
          <a:xfrm>
            <a:off x="2806589" y="3958243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BB5ECF05-E6D1-B94B-B293-DD4368C481E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5973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48148E-6 L 0.13299 -0.0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351 0.02778 " pathEditMode="relative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351 0.02778 " pathEditMode="relative" ptsTypes="AA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  <p:bldP spid="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059832" y="4163381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3EEEE985-781A-804C-92BB-8B5C3C18734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0322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5 -0.01574 L 0.025 -0.01574 " pathEditMode="relative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31508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Arrival_event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636793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5761104" y="428006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21677" y="40396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4933596" y="429603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33325" y="2348881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4917612" y="3761362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2E39F1C8-4FD4-244C-8F14-55E748CC9D5F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689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275856" y="4163381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12A52E-F01F-6B40-8610-F25DD35DFEBF}"/>
              </a:ext>
            </a:extLst>
          </p:cNvPr>
          <p:cNvSpPr txBox="1"/>
          <p:nvPr/>
        </p:nvSpPr>
        <p:spPr>
          <a:xfrm>
            <a:off x="3107770" y="476683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J7 release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D043C17-116E-544B-B41D-182F77A60A2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01884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5 -0.01574 L 0.025 -0.0157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826" name="Rectangle 2">
            <a:extLst>
              <a:ext uri="{FF2B5EF4-FFF2-40B4-BE49-F238E27FC236}">
                <a16:creationId xmlns:a16="http://schemas.microsoft.com/office/drawing/2014/main" id="{D470068B-4B1D-3D46-BC8D-A93C4FFE7B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零工式生產排程問題</a:t>
            </a:r>
          </a:p>
        </p:txBody>
      </p:sp>
      <p:sp>
        <p:nvSpPr>
          <p:cNvPr id="2125827" name="Rectangle 3">
            <a:extLst>
              <a:ext uri="{FF2B5EF4-FFF2-40B4-BE49-F238E27FC236}">
                <a16:creationId xmlns:a16="http://schemas.microsoft.com/office/drawing/2014/main" id="{4AD84142-3D4E-584F-82F2-24B81B4AEF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836613"/>
            <a:ext cx="7772400" cy="5105400"/>
          </a:xfrm>
        </p:spPr>
        <p:txBody>
          <a:bodyPr/>
          <a:lstStyle/>
          <a:p>
            <a:pPr algn="just"/>
            <a:r>
              <a:rPr lang="zh-TW" altLang="en-US" sz="2200"/>
              <a:t>一般而言，有限產能排程問題主要可分成下列幾種：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/>
              <a:t>以「製令」為主的排程方法</a:t>
            </a:r>
            <a:r>
              <a:rPr lang="en-US" altLang="zh-TW"/>
              <a:t>(Job-based Scheduling</a:t>
            </a:r>
            <a:r>
              <a:rPr lang="zh-TW" altLang="en-US"/>
              <a:t>或</a:t>
            </a:r>
            <a:r>
              <a:rPr lang="en-US" altLang="zh-TW"/>
              <a:t>Order-based Scheduling)</a:t>
            </a:r>
            <a:r>
              <a:rPr lang="zh-TW" altLang="en-US"/>
              <a:t>：利用訂單排序法則決定訂單或製令的加工優先順序，再按順序高低逐一安排各製令的詳細作業排程。</a:t>
            </a:r>
          </a:p>
          <a:p>
            <a:pPr lvl="1" algn="just">
              <a:buFont typeface="Wingdings" pitchFamily="2" charset="2"/>
              <a:buChar char="§"/>
            </a:pPr>
            <a:r>
              <a:rPr lang="zh-TW" altLang="en-US"/>
              <a:t>以「工作中心」為主的排程方法</a:t>
            </a:r>
            <a:r>
              <a:rPr lang="en-US" altLang="zh-TW"/>
              <a:t>(Event-based Scheduling)</a:t>
            </a:r>
            <a:r>
              <a:rPr lang="zh-TW" altLang="en-US"/>
              <a:t>：運算邏輯是利用</a:t>
            </a:r>
            <a:r>
              <a:rPr lang="zh-TW" altLang="en-US">
                <a:solidFill>
                  <a:schemeClr val="accent2"/>
                </a:solidFill>
              </a:rPr>
              <a:t>事件導向</a:t>
            </a:r>
            <a:r>
              <a:rPr lang="en-US" altLang="zh-TW">
                <a:solidFill>
                  <a:schemeClr val="accent2"/>
                </a:solidFill>
              </a:rPr>
              <a:t>(Event-Driven)</a:t>
            </a:r>
            <a:r>
              <a:rPr lang="zh-TW" altLang="en-US">
                <a:solidFill>
                  <a:schemeClr val="accent2"/>
                </a:solidFill>
              </a:rPr>
              <a:t>的模擬觀念</a:t>
            </a:r>
            <a:r>
              <a:rPr lang="zh-TW" altLang="en-US"/>
              <a:t>來描述製造系統的實際運作流程。 </a:t>
            </a:r>
          </a:p>
          <a:p>
            <a:pPr lvl="2" algn="just">
              <a:buFontTx/>
              <a:buChar char="•"/>
            </a:pPr>
            <a:r>
              <a:rPr kumimoji="0" lang="zh-TW" altLang="en-US"/>
              <a:t>先進先出派工法則（</a:t>
            </a:r>
            <a:r>
              <a:rPr kumimoji="0" lang="en-US" altLang="zh-TW"/>
              <a:t>FIFO</a:t>
            </a:r>
            <a:r>
              <a:rPr kumimoji="0" lang="zh-TW" altLang="en-US"/>
              <a:t>）：以先來到等候線的工作為優先</a:t>
            </a:r>
          </a:p>
          <a:p>
            <a:pPr lvl="2" algn="just">
              <a:buFontTx/>
              <a:buChar char="•"/>
            </a:pPr>
            <a:r>
              <a:rPr kumimoji="0" lang="zh-TW" altLang="en-US"/>
              <a:t>最短作業時間派工法則（</a:t>
            </a:r>
            <a:r>
              <a:rPr kumimoji="0" lang="en-US" altLang="zh-TW"/>
              <a:t>SPT</a:t>
            </a:r>
            <a:r>
              <a:rPr kumimoji="0" lang="zh-TW" altLang="en-US"/>
              <a:t>）：以等候線中加工時間做短的作業優先</a:t>
            </a:r>
          </a:p>
          <a:p>
            <a:pPr lvl="2" algn="just">
              <a:buFontTx/>
              <a:buChar char="•"/>
            </a:pPr>
            <a:r>
              <a:rPr kumimoji="0" lang="zh-TW" altLang="en-US"/>
              <a:t>最早交期派工法則（</a:t>
            </a:r>
            <a:r>
              <a:rPr kumimoji="0" lang="en-US" altLang="zh-TW"/>
              <a:t>EDD</a:t>
            </a:r>
            <a:r>
              <a:rPr kumimoji="0" lang="zh-TW" altLang="en-US"/>
              <a:t>）：以等候線中最早交期的工作為優先</a:t>
            </a:r>
          </a:p>
          <a:p>
            <a:pPr lvl="2" algn="just">
              <a:buFontTx/>
              <a:buChar char="•"/>
            </a:pPr>
            <a:r>
              <a:rPr lang="en-US" altLang="zh-TW"/>
              <a:t>LSF, LWR,………</a:t>
            </a:r>
          </a:p>
          <a:p>
            <a:pPr lvl="2">
              <a:buFontTx/>
              <a:buChar char="•"/>
            </a:pPr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2456888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307944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11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29948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12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5761104" y="428006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21677" y="4039671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4933596" y="429603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33325" y="2605783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4917612" y="3761362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1FB7C277-1227-2048-95E1-92E0A09320FB}"/>
              </a:ext>
            </a:extLst>
          </p:cNvPr>
          <p:cNvSpPr/>
          <p:nvPr/>
        </p:nvSpPr>
        <p:spPr>
          <a:xfrm>
            <a:off x="4840764" y="4218060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65ACF1FC-EDC2-D248-85CE-7373184D09F1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0702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0.01135 C 0.00209 0.00093 0.00313 -0.00509 0.00695 -0.01551 C 0.01025 -0.02407 0.01059 -0.02639 0.01406 -0.03264 C 0.01632 -0.03703 0.01823 -0.04166 0.02101 -0.04537 C 0.02344 -0.04838 0.02518 -0.05277 0.02813 -0.05463 C 0.04236 -0.06412 0.02483 -0.05208 0.03646 -0.06088 C 0.03785 -0.06203 0.03959 -0.06296 0.04115 -0.06412 C 0.04566 -0.07014 0.0408 -0.06481 0.04705 -0.06875 C 0.05608 -0.075 0.04514 -0.06967 0.054 -0.07361 C 0.05486 -0.07453 0.05538 -0.07592 0.05643 -0.07662 C 0.0592 -0.07847 0.06476 -0.08032 0.06823 -0.08125 C 0.07084 -0.08078 0.07361 -0.08055 0.07639 -0.07986 C 0.07882 -0.07916 0.08351 -0.07662 0.08351 -0.07639 C 0.0842 -0.07569 0.0849 -0.07453 0.08577 -0.07361 C 0.08698 -0.07245 0.08837 -0.07176 0.08924 -0.07037 C 0.09115 -0.06759 0.09254 -0.06412 0.0941 -0.06088 L 0.09636 -0.05625 L 0.09879 -0.05162 C 0.09948 -0.05 0.1007 -0.04861 0.10104 -0.04676 L 0.10347 -0.0375 C 0.10382 -0.03588 0.104 -0.03402 0.10469 -0.03264 C 0.10538 -0.03125 0.10643 -0.02963 0.10695 -0.02801 C 0.10799 -0.025 0.10799 -0.02129 0.10938 -0.01852 C 0.11007 -0.0169 0.11233 -0.0118 0.11406 -0.01065 C 0.11632 -0.00926 0.12101 -0.00764 0.12101 -0.0074 C 0.12656 -0.0081 0.13212 -0.00833 0.1375 -0.00926 C 0.13959 -0.00949 0.1415 -0.01041 0.1434 -0.01065 C 0.14757 -0.01157 0.15955 -0.01319 0.16337 -0.01389 C 0.16979 -0.01342 0.17604 -0.01273 0.18229 -0.01227 C 0.1967 -0.01157 0.21129 -0.0118 0.2257 -0.01065 C 0.22622 -0.01065 0.2257 -0.00972 0.2257 -0.00926 " pathEditMode="relative" rAng="0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166 -0.0044 " pathEditMode="relative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166 -0.0044 " pathEditMode="relative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8" grpId="0" animBg="1"/>
      <p:bldP spid="3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514127" y="4149080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4263772-6756-F14A-B3C6-5BE60F24885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8480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2622 -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881119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56343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93631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5802342" y="428698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33325" y="2355111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4915580" y="406140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299FAC7D-4806-8744-90C6-02C711F9147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0226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1435 C -0.10798 -0.07917 -0.21961 -0.14398 -0.30937 -0.14769 C -0.39913 -0.15139 -0.46718 -0.09375 -0.53507 -0.03634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44" y="-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779912" y="4149080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1E550C4-527D-3D42-9482-0AAD17C56A0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71064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0.02621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082053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47284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18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2900532" y="401585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5802342" y="428698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34355" y="2088329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1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4915580" y="406140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093BABB1-4B9C-6C4F-946D-AED96AA67843}"/>
              </a:ext>
            </a:extLst>
          </p:cNvPr>
          <p:cNvSpPr/>
          <p:nvPr/>
        </p:nvSpPr>
        <p:spPr>
          <a:xfrm>
            <a:off x="4828845" y="3983258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CBB26F-18DA-4F41-A2D0-6BC46C5101FD}"/>
              </a:ext>
            </a:extLst>
          </p:cNvPr>
          <p:cNvSpPr/>
          <p:nvPr/>
        </p:nvSpPr>
        <p:spPr bwMode="auto">
          <a:xfrm>
            <a:off x="6134355" y="2604415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915CA2F4-89CE-6649-BC3D-B9A4025817A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6944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08 -0.02014 -0.00087 -0.0044 0.00347 -0.01575 C 0.00399 -0.01737 0.00399 -0.01899 0.00469 -0.02037 C 0.00521 -0.02176 0.00625 -0.02246 0.00695 -0.02362 C 0.00781 -0.025 0.00833 -0.02686 0.00938 -0.02825 C 0.0125 -0.03357 0.01302 -0.03195 0.01528 -0.03774 C 0.0158 -0.03912 0.0158 -0.04098 0.01632 -0.04237 C 0.01858 -0.04769 0.02309 -0.05625 0.02691 -0.05973 C 0.02813 -0.06065 0.02934 -0.06158 0.03056 -0.06274 C 0.03767 -0.07084 0.03229 -0.06783 0.03872 -0.07061 C 0.04653 -0.08102 0.03195 -0.0625 0.04809 -0.07686 C 0.05833 -0.08588 0.04549 -0.075 0.05521 -0.08149 C 0.05642 -0.08241 0.05747 -0.0838 0.05868 -0.08473 C 0.06042 -0.08588 0.06545 -0.08727 0.06702 -0.08774 C 0.07604 -0.08727 0.08507 -0.0875 0.0941 -0.08635 C 0.09653 -0.08588 0.09879 -0.08426 0.10104 -0.08311 L 0.10469 -0.08149 C 0.10538 -0.08056 0.10608 -0.0794 0.10695 -0.07848 C 0.1099 -0.07547 0.11077 -0.07593 0.11285 -0.07223 C 0.11458 -0.06922 0.11597 -0.06598 0.11754 -0.06274 L 0.11997 -0.05811 C 0.12031 -0.05649 0.12049 -0.05487 0.12101 -0.05348 C 0.1224 -0.05 0.12483 -0.04746 0.12587 -0.04399 L 0.12813 -0.0345 L 0.13056 -0.02524 L 0.1316 -0.02037 C 0.13212 -0.0169 0.13229 -0.0132 0.13281 -0.0095 C 0.13316 -0.00741 0.13247 -0.00371 0.13403 -0.00325 C 0.13646 -0.00255 0.15712 -0.00625 0.16111 -0.00649 C 0.17917 -0.00718 0.21528 -0.00787 0.21528 -0.00787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635 0.03681 " pathEditMode="relative" ptsTypes="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635 0.03681 " pathEditMode="relative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3996753" y="4128977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181934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8B7A99F-E627-FD47-BDFE-1AB55E12BA36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177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L 0.02691 -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791499"/>
              </p:ext>
            </p:extLst>
          </p:nvPr>
        </p:nvGraphicFramePr>
        <p:xfrm>
          <a:off x="625010" y="3441524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00633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18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2900532" y="401585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文字方塊 20">
            <a:extLst>
              <a:ext uri="{FF2B5EF4-FFF2-40B4-BE49-F238E27FC236}">
                <a16:creationId xmlns:a16="http://schemas.microsoft.com/office/drawing/2014/main" id="{ED33508D-909C-0343-A75A-8AE3D1F2F96F}"/>
              </a:ext>
            </a:extLst>
          </p:cNvPr>
          <p:cNvSpPr txBox="1"/>
          <p:nvPr/>
        </p:nvSpPr>
        <p:spPr>
          <a:xfrm>
            <a:off x="7776452" y="425343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J1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348881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3740321" y="423769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2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5777623" y="428827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0" name="橢圓 24">
            <a:extLst>
              <a:ext uri="{FF2B5EF4-FFF2-40B4-BE49-F238E27FC236}">
                <a16:creationId xmlns:a16="http://schemas.microsoft.com/office/drawing/2014/main" id="{7C02716A-6D4D-F446-AD82-BA4F28F39955}"/>
              </a:ext>
            </a:extLst>
          </p:cNvPr>
          <p:cNvSpPr/>
          <p:nvPr/>
        </p:nvSpPr>
        <p:spPr>
          <a:xfrm>
            <a:off x="2802314" y="3935735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66419924-41BF-0C4F-B384-FEDCF2DE57C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55137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014 -0.06134 0.04028 -0.12245 0.06129 -0.12569 C 0.0823 -0.12893 0.11094 -0.03796 0.12622 -0.01967 " pathEditMode="relative" ptsTypes="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289 0.03588 " pathEditMode="relative" ptsTypes="AA"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289 0.03588 " pathEditMode="relative" ptsTypes="AA">
                                      <p:cBhvr>
                                        <p:cTn id="2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40" grpId="0" animBg="1"/>
      <p:bldP spid="4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4231054" y="4161072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181934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817C18C-818A-5044-9921-B5F5D94CAC1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58511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0.10225 4.8148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84105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12239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19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3739578" y="424438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101727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4910038" y="410589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2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5777623" y="428827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8" name="橢圓 24">
            <a:extLst>
              <a:ext uri="{FF2B5EF4-FFF2-40B4-BE49-F238E27FC236}">
                <a16:creationId xmlns:a16="http://schemas.microsoft.com/office/drawing/2014/main" id="{3AEF1B3F-0B67-5646-B7F1-7428BBB77A88}"/>
              </a:ext>
            </a:extLst>
          </p:cNvPr>
          <p:cNvSpPr/>
          <p:nvPr/>
        </p:nvSpPr>
        <p:spPr>
          <a:xfrm>
            <a:off x="4828845" y="4037761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DF888C47-B8CA-CD41-8635-728C3362152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35165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7 -0.00347 0.00139 -0.00718 0.00226 -0.01065 C 0.00295 -0.01366 0.00382 -0.01667 0.00451 -0.01968 C 0.00521 -0.02407 0.00642 -0.03125 0.00781 -0.03472 C 0.00868 -0.0368 0.0092 -0.03889 0.01007 -0.04097 C 0.01007 -0.04097 0.0158 -0.05231 0.01701 -0.0544 L 0.02153 -0.06366 C 0.02361 -0.06759 0.02413 -0.06944 0.02726 -0.07268 C 0.02934 -0.07477 0.03142 -0.07755 0.03403 -0.0787 L 0.0408 -0.08171 C 0.04201 -0.08218 0.04306 -0.08287 0.04427 -0.0831 C 0.05 -0.08518 0.0474 -0.08403 0.05226 -0.08611 C 0.05608 -0.08565 0.0599 -0.08565 0.06354 -0.08472 C 0.06354 -0.08472 0.07205 -0.08102 0.07379 -0.08009 L 0.07726 -0.0787 C 0.0783 -0.07824 0.07969 -0.07801 0.08056 -0.07708 C 0.08299 -0.07523 0.08507 -0.07268 0.0875 -0.07106 C 0.08889 -0.07014 0.09063 -0.06944 0.09201 -0.06805 C 0.09323 -0.0669 0.0941 -0.06481 0.09549 -0.06366 C 0.09653 -0.06227 0.09774 -0.06157 0.09879 -0.06042 C 0.1 -0.05926 0.10104 -0.05741 0.10226 -0.05602 C 0.10434 -0.0537 0.10903 -0.05 0.10903 -0.05 C 0.1099 -0.04838 0.11076 -0.04699 0.11129 -0.04537 C 0.11181 -0.04398 0.11181 -0.04236 0.1125 -0.04097 C 0.11372 -0.03773 0.11701 -0.03171 0.11701 -0.03171 L 0.12049 -0.01829 C 0.12118 -0.01528 0.12188 -0.01134 0.12379 -0.00903 C 0.12483 -0.0081 0.12622 -0.00833 0.12726 -0.00764 C 0.12847 -0.00671 0.12934 -0.00532 0.13073 -0.00463 C 0.13698 -0.00093 0.14167 -0.00046 0.14879 0 C 0.16441 0.0007 0.17986 0.00093 0.19549 0.00139 C 0.20261 0.00208 0.2099 0.00208 0.21701 0.00301 C 0.23229 0.00486 0.21233 0.0044 0.22274 0.0044 " pathEditMode="relative" ptsTypes="AAAAAAAAAAAAAAAAAAAAAAAAAAAAAAA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62 0.02639 " pathEditMode="relative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62 0.02639 " pathEditMode="relative" ptsTypes="AA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38" grpId="0" animBg="1"/>
      <p:bldP spid="3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236008" y="4124575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181934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71393" y="2689262"/>
            <a:ext cx="74641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97812" y="3366175"/>
            <a:ext cx="45131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99C7608-7B7E-9043-80B2-3AE68F74D161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2345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2326 0.0009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850" name="Rectangle 2">
            <a:extLst>
              <a:ext uri="{FF2B5EF4-FFF2-40B4-BE49-F238E27FC236}">
                <a16:creationId xmlns:a16="http://schemas.microsoft.com/office/drawing/2014/main" id="{06A93238-A7B0-9440-B6DC-0BCD5E7AB3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/>
              <a:t>以「製令」為主及以「工作中心」為主的排程方法</a:t>
            </a:r>
          </a:p>
        </p:txBody>
      </p:sp>
      <p:sp>
        <p:nvSpPr>
          <p:cNvPr id="2126851" name="Rectangle 3">
            <a:extLst>
              <a:ext uri="{FF2B5EF4-FFF2-40B4-BE49-F238E27FC236}">
                <a16:creationId xmlns:a16="http://schemas.microsoft.com/office/drawing/2014/main" id="{404E6C71-6A65-B646-B84C-F6E1BCD1E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TW" altLang="en-TW"/>
          </a:p>
        </p:txBody>
      </p:sp>
      <p:pic>
        <p:nvPicPr>
          <p:cNvPr id="2126852" name="Picture 4">
            <a:extLst>
              <a:ext uri="{FF2B5EF4-FFF2-40B4-BE49-F238E27FC236}">
                <a16:creationId xmlns:a16="http://schemas.microsoft.com/office/drawing/2014/main" id="{A98D81AC-729B-4F4D-9D27-16B6FC576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81075"/>
            <a:ext cx="6734175" cy="490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6853" name="Rectangle 5">
            <a:extLst>
              <a:ext uri="{FF2B5EF4-FFF2-40B4-BE49-F238E27FC236}">
                <a16:creationId xmlns:a16="http://schemas.microsoft.com/office/drawing/2014/main" id="{E128EBF1-E0CB-B640-90ED-EB933E7AC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636838"/>
            <a:ext cx="3240088" cy="3671887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2126854" name="Text Box 6">
            <a:extLst>
              <a:ext uri="{FF2B5EF4-FFF2-40B4-BE49-F238E27FC236}">
                <a16:creationId xmlns:a16="http://schemas.microsoft.com/office/drawing/2014/main" id="{E7463D51-43C3-AA43-8427-735674982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5949950"/>
            <a:ext cx="32400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800" b="1">
                <a:solidFill>
                  <a:srgbClr val="FF3300"/>
                </a:solidFill>
              </a:rPr>
              <a:t>Simulation based scheduling</a:t>
            </a:r>
          </a:p>
        </p:txBody>
      </p:sp>
    </p:spTree>
    <p:extLst>
      <p:ext uri="{BB962C8B-B14F-4D97-AF65-F5344CB8AC3E}">
        <p14:creationId xmlns:p14="http://schemas.microsoft.com/office/powerpoint/2010/main" val="15438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2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2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68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19345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54164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20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2904597" y="4296040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3739578" y="424438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599790"/>
            <a:ext cx="2894281" cy="24715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5763360" y="428028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2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7776452" y="428815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FC1AA102-EE21-384A-BEC8-2553850E4F6F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4927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805 -0.06574 0.13628 -0.13125 0.19531 -0.1287 C 0.25451 -0.12615 0.30451 -0.05555 0.35451 0.01528 " pathEditMode="relative" ptsTypes="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045 -0.00509 " pathEditMode="relative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458343" y="4128977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97812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01D919BF-AEE0-7145-BF85-535630502A6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1383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0.02778 -4.0740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142284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479585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21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3764526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6963041" y="4335362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348880"/>
            <a:ext cx="2894281" cy="49806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5763360" y="428028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3</a:t>
            </a:r>
          </a:p>
        </p:txBody>
      </p:sp>
      <p:sp>
        <p:nvSpPr>
          <p:cNvPr id="36" name="文字方塊 20">
            <a:extLst>
              <a:ext uri="{FF2B5EF4-FFF2-40B4-BE49-F238E27FC236}">
                <a16:creationId xmlns:a16="http://schemas.microsoft.com/office/drawing/2014/main" id="{91ADFEC9-D893-094D-9556-8B4A7FC79849}"/>
              </a:ext>
            </a:extLst>
          </p:cNvPr>
          <p:cNvSpPr txBox="1"/>
          <p:nvPr/>
        </p:nvSpPr>
        <p:spPr>
          <a:xfrm>
            <a:off x="7776452" y="428815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J7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8B77B4B3-62B5-6A45-9DD5-E0ADAB609AD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80339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63 -0.01505 " pathEditMode="relative" ptsTypes="AA">
                                      <p:cBhvr>
                                        <p:cTn id="1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675239" y="4131022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49695CCA-9FDF-5543-ABBA-7A5AAD137E7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23621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-0.00046 L 0.03021 -0.00046 " pathEditMode="relative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97940"/>
              </p:ext>
            </p:extLst>
          </p:nvPr>
        </p:nvGraphicFramePr>
        <p:xfrm>
          <a:off x="625010" y="3441524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79875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22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3764526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C0EFC9FE-6541-4D43-8CF5-92060D207D61}"/>
              </a:ext>
            </a:extLst>
          </p:cNvPr>
          <p:cNvSpPr txBox="1"/>
          <p:nvPr/>
        </p:nvSpPr>
        <p:spPr>
          <a:xfrm>
            <a:off x="7797544" y="428698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J2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4919645" y="4339709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143971" y="2596034"/>
            <a:ext cx="2894281" cy="25090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5763360" y="428028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4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9A521DEC-83A5-DE41-9C5A-47B8B77DCD9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76339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69 -0.00324 0.00139 -0.00672 0.00208 -0.01019 L 0.00538 -0.02315 L 0.00642 -0.02755 C 0.00677 -0.02894 0.00677 -0.03079 0.00746 -0.03195 L 0.00972 -0.03473 C 0.01042 -0.03774 0.01059 -0.04098 0.0118 -0.04352 C 0.01337 -0.04653 0.01441 -0.04977 0.01614 -0.05232 C 0.02969 -0.07014 0.01597 -0.05278 0.025 -0.0625 C 0.02569 -0.0632 0.02621 -0.06482 0.02708 -0.06528 C 0.02917 -0.06667 0.03142 -0.06736 0.03368 -0.06829 L 0.0368 -0.06968 C 0.03802 -0.07061 0.03889 -0.07199 0.0401 -0.07269 C 0.04583 -0.07593 0.05295 -0.07315 0.05868 -0.07269 C 0.06146 -0.07199 0.06753 -0.07061 0.07048 -0.06968 C 0.0717 -0.06922 0.07274 -0.06875 0.07378 -0.06829 C 0.07535 -0.0676 0.07673 -0.06736 0.07812 -0.06667 C 0.08038 -0.06598 0.08472 -0.06389 0.08472 -0.06389 C 0.08663 -0.06111 0.08767 -0.06019 0.08906 -0.05649 C 0.08958 -0.05533 0.08941 -0.05348 0.0901 -0.05232 C 0.09132 -0.05 0.0934 -0.04861 0.09444 -0.04653 L 0.0967 -0.04213 C 0.10069 -0.02616 0.09427 -0.05024 0.1 -0.03334 C 0.10087 -0.03056 0.10139 -0.02755 0.10208 -0.02454 C 0.10243 -0.02315 0.10243 -0.0213 0.10312 -0.02037 C 0.10851 -0.0132 0.10173 -0.02176 0.10868 -0.01436 C 0.10937 -0.01366 0.10989 -0.01227 0.11076 -0.01158 C 0.1118 -0.01065 0.11302 -0.01065 0.11406 -0.01019 C 0.1151 -0.00903 0.11614 -0.00787 0.11736 -0.00718 C 0.1184 -0.00649 0.11979 -0.00695 0.12048 -0.00579 C 0.12153 -0.00417 0.12135 -0.00186 0.1217 0 C 0.12309 -0.00047 0.12448 -0.00116 0.12604 -0.00139 C 0.13316 -0.00278 0.14444 -0.00371 0.15104 -0.00417 C 0.16007 -0.00371 0.1691 -0.00278 0.17812 -0.00278 C 0.18212 -0.00278 0.18611 -0.00417 0.1901 -0.00417 C 0.19132 -0.00417 0.19219 -0.00301 0.1934 -0.00278 C 0.19913 -0.00209 0.20503 -0.00186 0.21076 -0.00139 C 0.22048 0.00046 0.2158 0 0.225 0 " pathEditMode="relative" ptsTypes="AAAAAAAAAAAAAAAAAAAAAAAAAAAAAAAAAAAAAA">
                                      <p:cBhvr>
                                        <p:cTn id="1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08 -0.0176 " pathEditMode="relative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9" grpId="0" animBg="1"/>
      <p:bldP spid="37" grpId="0" animBg="1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5910627" y="4112969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109126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108864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12E4EC54-B1AE-3C43-AA19-F9E78ADD811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536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0.00834 L 0.02813 -0.00834 " pathEditMode="relative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437909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50397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3764526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5777623" y="428833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099495" y="2093790"/>
            <a:ext cx="2894281" cy="5022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7" name="文字方塊 20">
            <a:extLst>
              <a:ext uri="{FF2B5EF4-FFF2-40B4-BE49-F238E27FC236}">
                <a16:creationId xmlns:a16="http://schemas.microsoft.com/office/drawing/2014/main" id="{47BBA333-1403-0340-8B37-57FE7EB9BAB2}"/>
              </a:ext>
            </a:extLst>
          </p:cNvPr>
          <p:cNvSpPr txBox="1"/>
          <p:nvPr/>
        </p:nvSpPr>
        <p:spPr>
          <a:xfrm>
            <a:off x="7769502" y="4267644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J6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5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63ECC674-8FA5-8D48-B283-2FCA28A7ECE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890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178423" y="4112969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109126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108864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987CDA3C-E7AC-8C43-9776-05F91A2CF78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260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-0.00834 L 0.054 -0.008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590129"/>
              </p:ext>
            </p:extLst>
          </p:nvPr>
        </p:nvGraphicFramePr>
        <p:xfrm>
          <a:off x="625010" y="3441524"/>
          <a:ext cx="1786751" cy="183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A_complete</a:t>
                      </a:r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 &amp; </a:t>
                      </a:r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B_complete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0897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infinte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25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3764526" y="4252698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5777623" y="4288336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099495" y="2596034"/>
            <a:ext cx="2894281" cy="2569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5</a:t>
            </a:r>
          </a:p>
        </p:txBody>
      </p:sp>
      <p:sp>
        <p:nvSpPr>
          <p:cNvPr id="34" name="文字方塊 20">
            <a:extLst>
              <a:ext uri="{FF2B5EF4-FFF2-40B4-BE49-F238E27FC236}">
                <a16:creationId xmlns:a16="http://schemas.microsoft.com/office/drawing/2014/main" id="{5772E652-994C-334A-9BF4-5AB01B52D737}"/>
              </a:ext>
            </a:extLst>
          </p:cNvPr>
          <p:cNvSpPr txBox="1"/>
          <p:nvPr/>
        </p:nvSpPr>
        <p:spPr>
          <a:xfrm>
            <a:off x="6961085" y="4095854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35" name="橢圓 24">
            <a:extLst>
              <a:ext uri="{FF2B5EF4-FFF2-40B4-BE49-F238E27FC236}">
                <a16:creationId xmlns:a16="http://schemas.microsoft.com/office/drawing/2014/main" id="{FECE4155-A2B8-9842-824B-25B14A937404}"/>
              </a:ext>
            </a:extLst>
          </p:cNvPr>
          <p:cNvSpPr/>
          <p:nvPr/>
        </p:nvSpPr>
        <p:spPr>
          <a:xfrm>
            <a:off x="6879892" y="4027725"/>
            <a:ext cx="650536" cy="432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>
              <a:solidFill>
                <a:srgbClr val="FF0000"/>
              </a:solidFill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7F8EB2C3-A9D7-3940-8855-1D9F9AEF5DD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86726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712 -0.05695 0.01424 -0.11389 0.03576 -0.11158 C 0.05729 -0.10949 0.11545 -0.00602 0.12934 0.01319 " pathEditMode="relative" ptsTypes="A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861 -0.06667 0.09722 -0.13333 0.15538 -0.13634 C 0.21354 -0.13958 0.31528 -0.03889 0.34896 -0.01898 " pathEditMode="relative" ptsTypes="A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0.09462 0.026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3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11111E-6 L 0.09462 0.026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29" grpId="0" animBg="1"/>
      <p:bldP spid="34" grpId="0" animBg="1"/>
      <p:bldP spid="34" grpId="1" animBg="1"/>
      <p:bldP spid="35" grpId="0" animBg="1"/>
      <p:bldP spid="35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610471" y="4160231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109126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108864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3BE9780F-C0A2-D147-B157-D87D9483733F}"/>
              </a:ext>
            </a:extLst>
          </p:cNvPr>
          <p:cNvSpPr/>
          <p:nvPr/>
        </p:nvSpPr>
        <p:spPr>
          <a:xfrm>
            <a:off x="6832043" y="3356992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BD8C4C6-D4FB-6E47-96F5-50C34203BD4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9245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03038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457200"/>
          </a:xfrm>
          <a:noFill/>
        </p:spPr>
        <p:txBody>
          <a:bodyPr/>
          <a:lstStyle/>
          <a:p>
            <a:pPr eaLnBrk="1" hangingPunct="1"/>
            <a:r>
              <a:rPr lang="zh-TW" altLang="en-US" dirty="0"/>
              <a:t>離散事件模擬</a:t>
            </a:r>
            <a:r>
              <a:rPr lang="en-US" altLang="zh-TW" dirty="0"/>
              <a:t> (Discrete Event Simulation)</a:t>
            </a:r>
            <a:endParaRPr lang="zh-TW" altLang="en-US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12863"/>
            <a:ext cx="7772400" cy="4298950"/>
          </a:xfrm>
          <a:noFill/>
        </p:spPr>
        <p:txBody>
          <a:bodyPr/>
          <a:lstStyle/>
          <a:p>
            <a:pPr eaLnBrk="1" hangingPunct="1"/>
            <a:r>
              <a:rPr lang="zh-TW" altLang="en-US" sz="2800" dirty="0"/>
              <a:t>離散事件模擬模式的目的乃欲</a:t>
            </a:r>
            <a:r>
              <a:rPr lang="zh-TW" altLang="en-US" sz="2800" dirty="0">
                <a:solidFill>
                  <a:schemeClr val="accent2"/>
                </a:solidFill>
              </a:rPr>
              <a:t>複製（</a:t>
            </a:r>
            <a:r>
              <a:rPr lang="en-US" altLang="zh-TW" sz="2800" dirty="0">
                <a:solidFill>
                  <a:schemeClr val="accent2"/>
                </a:solidFill>
              </a:rPr>
              <a:t>reproduce</a:t>
            </a:r>
            <a:r>
              <a:rPr lang="zh-TW" altLang="en-US" sz="2800" dirty="0">
                <a:solidFill>
                  <a:schemeClr val="accent2"/>
                </a:solidFill>
              </a:rPr>
              <a:t>）</a:t>
            </a:r>
            <a:r>
              <a:rPr lang="zh-TW" altLang="en-US" sz="2800" dirty="0"/>
              <a:t>或</a:t>
            </a:r>
            <a:r>
              <a:rPr lang="zh-TW" altLang="en-US" sz="2800" dirty="0">
                <a:solidFill>
                  <a:schemeClr val="accent2"/>
                </a:solidFill>
              </a:rPr>
              <a:t>模仿（</a:t>
            </a:r>
            <a:r>
              <a:rPr lang="en-US" altLang="zh-TW" sz="2800" dirty="0">
                <a:solidFill>
                  <a:schemeClr val="accent2"/>
                </a:solidFill>
              </a:rPr>
              <a:t>mimic</a:t>
            </a:r>
            <a:r>
              <a:rPr lang="zh-TW" altLang="en-US" sz="2800" dirty="0">
                <a:solidFill>
                  <a:schemeClr val="accent2"/>
                </a:solidFill>
              </a:rPr>
              <a:t>）</a:t>
            </a:r>
            <a:r>
              <a:rPr lang="zh-TW" altLang="en-US" sz="2800" dirty="0"/>
              <a:t>離散事件系統所從事之活動，從而學習或瞭解系統動態行為與其績效。</a:t>
            </a:r>
          </a:p>
          <a:p>
            <a:pPr eaLnBrk="1" hangingPunct="1"/>
            <a:endParaRPr lang="zh-TW" altLang="en-US" sz="2800" dirty="0"/>
          </a:p>
          <a:p>
            <a:pPr eaLnBrk="1" hangingPunct="1"/>
            <a:r>
              <a:rPr lang="zh-TW" altLang="en-US" sz="2800" dirty="0"/>
              <a:t>模式構建乃藉著定義</a:t>
            </a:r>
            <a:r>
              <a:rPr lang="zh-TW" altLang="en-US" sz="2800" dirty="0">
                <a:solidFill>
                  <a:srgbClr val="C00000"/>
                </a:solidFill>
              </a:rPr>
              <a:t>改變系統狀態變數</a:t>
            </a:r>
            <a:r>
              <a:rPr lang="zh-TW" altLang="en-US" sz="2800" dirty="0"/>
              <a:t>的活動步驟。系統狀態變數可定義為個體數及其屬性值，資源狀態值等之變化。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89368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39142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infinte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26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文字方塊 20">
            <a:extLst>
              <a:ext uri="{FF2B5EF4-FFF2-40B4-BE49-F238E27FC236}">
                <a16:creationId xmlns:a16="http://schemas.microsoft.com/office/drawing/2014/main" id="{2A99BB76-CB91-0A40-BDD3-787780D304BC}"/>
              </a:ext>
            </a:extLst>
          </p:cNvPr>
          <p:cNvSpPr txBox="1"/>
          <p:nvPr/>
        </p:nvSpPr>
        <p:spPr>
          <a:xfrm>
            <a:off x="7776452" y="4262634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J3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6939218" y="4352435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AE5620-73CF-FD4D-8F77-D66FED179023}"/>
              </a:ext>
            </a:extLst>
          </p:cNvPr>
          <p:cNvSpPr/>
          <p:nvPr/>
        </p:nvSpPr>
        <p:spPr bwMode="auto">
          <a:xfrm>
            <a:off x="6099495" y="2596034"/>
            <a:ext cx="2894281" cy="25690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6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7CD2772-DE51-AF41-BE6D-9AB3BE8303DD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6574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167 -0.02176 " pathEditMode="relative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" grpId="0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3" y="1813633"/>
            <a:ext cx="7375165" cy="222945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6864675" y="4149080"/>
            <a:ext cx="553817" cy="619892"/>
            <a:chOff x="1261694" y="5521569"/>
            <a:chExt cx="738422" cy="826522"/>
          </a:xfrm>
        </p:grpSpPr>
        <p:sp>
          <p:nvSpPr>
            <p:cNvPr id="4" name="向上箭號 3"/>
            <p:cNvSpPr/>
            <p:nvPr/>
          </p:nvSpPr>
          <p:spPr>
            <a:xfrm>
              <a:off x="1468315" y="5521569"/>
              <a:ext cx="193431" cy="430823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>
                <a:solidFill>
                  <a:srgbClr val="FF0000"/>
                </a:solidFill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61694" y="6040315"/>
              <a:ext cx="73842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00" dirty="0"/>
                <a:t>TNOW</a:t>
              </a:r>
              <a:endParaRPr lang="zh-TW" altLang="en-US" sz="9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1077332" y="1899523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7332" y="2691270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547664" y="336717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547664" y="2691269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267744" y="189952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503996" y="2691269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531941" y="336717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2996744" y="2691269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248220" y="1899522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707904" y="2693274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707904" y="3366176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193904" y="2691268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193903" y="3366176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427984" y="1899522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397812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364088" y="3366175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638089" y="1901567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869017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109126" y="3366174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108864" y="2691268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3BE9780F-C0A2-D147-B157-D87D9483733F}"/>
              </a:ext>
            </a:extLst>
          </p:cNvPr>
          <p:cNvSpPr/>
          <p:nvPr/>
        </p:nvSpPr>
        <p:spPr>
          <a:xfrm>
            <a:off x="6851534" y="3370560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DA26BF65-BC95-8B41-AB04-21B09721DBC2}"/>
              </a:ext>
            </a:extLst>
          </p:cNvPr>
          <p:cNvSpPr/>
          <p:nvPr/>
        </p:nvSpPr>
        <p:spPr>
          <a:xfrm>
            <a:off x="7092350" y="337055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340741F-F447-7E44-8529-8D25324E197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604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0.03038 0.0018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116739"/>
              </p:ext>
            </p:extLst>
          </p:nvPr>
        </p:nvGraphicFramePr>
        <p:xfrm>
          <a:off x="625010" y="3441524"/>
          <a:ext cx="1786751" cy="178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err="1">
                          <a:solidFill>
                            <a:srgbClr val="FF0000"/>
                          </a:solidFill>
                        </a:rPr>
                        <a:t>C_complete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Time</a:t>
                      </a:r>
                      <a:endParaRPr lang="zh-TW" altLang="en-US" sz="1400" b="1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9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zh-TW" alt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2411760" y="3429000"/>
          <a:ext cx="6410541" cy="178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0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7677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D259FD2-B1DE-004F-AC8B-C8597328B1BD}"/>
              </a:ext>
            </a:extLst>
          </p:cNvPr>
          <p:cNvGrpSpPr/>
          <p:nvPr/>
        </p:nvGrpSpPr>
        <p:grpSpPr>
          <a:xfrm>
            <a:off x="2770591" y="3865808"/>
            <a:ext cx="5672571" cy="1069256"/>
            <a:chOff x="2770591" y="3865808"/>
            <a:chExt cx="5672571" cy="1069256"/>
          </a:xfrm>
        </p:grpSpPr>
        <p:sp>
          <p:nvSpPr>
            <p:cNvPr id="6" name="矩形 5"/>
            <p:cNvSpPr/>
            <p:nvPr/>
          </p:nvSpPr>
          <p:spPr>
            <a:xfrm flipV="1">
              <a:off x="3637886" y="4391198"/>
              <a:ext cx="126640" cy="342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7" name="圓柱 6"/>
            <p:cNvSpPr/>
            <p:nvPr/>
          </p:nvSpPr>
          <p:spPr>
            <a:xfrm>
              <a:off x="2810836" y="3865808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43720" y="3972964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圓柱 8"/>
            <p:cNvSpPr/>
            <p:nvPr/>
          </p:nvSpPr>
          <p:spPr>
            <a:xfrm>
              <a:off x="4845364" y="3876166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矩形 9"/>
            <p:cNvSpPr/>
            <p:nvPr/>
          </p:nvSpPr>
          <p:spPr>
            <a:xfrm>
              <a:off x="5595882" y="4016633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" name="圓柱 10"/>
            <p:cNvSpPr/>
            <p:nvPr/>
          </p:nvSpPr>
          <p:spPr>
            <a:xfrm>
              <a:off x="6843738" y="3881152"/>
              <a:ext cx="653653" cy="803672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/>
            <p:cNvSpPr/>
            <p:nvPr/>
          </p:nvSpPr>
          <p:spPr>
            <a:xfrm>
              <a:off x="7582375" y="4006276"/>
              <a:ext cx="853028" cy="600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770591" y="4668100"/>
              <a:ext cx="732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/>
                <a:t>A_Buffer</a:t>
              </a:r>
              <a:endParaRPr lang="zh-TW" altLang="en-US" sz="105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03466" y="4669480"/>
              <a:ext cx="9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50" dirty="0"/>
                <a:t>Machine A</a:t>
              </a:r>
              <a:endParaRPr lang="zh-TW" altLang="en-US" sz="105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793744" y="4681148"/>
              <a:ext cx="753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B_Buffer</a:t>
              </a:r>
              <a:endParaRPr lang="zh-TW" altLang="en-US" sz="105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744051" y="465759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 err="1"/>
                <a:t>C_Buffer</a:t>
              </a:r>
              <a:endParaRPr lang="zh-TW" altLang="en-US" sz="105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588453" y="4678458"/>
              <a:ext cx="853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B</a:t>
              </a:r>
              <a:endParaRPr lang="zh-TW" altLang="en-US" sz="105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591112" y="4657598"/>
              <a:ext cx="8520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/>
                <a:t>Machine C</a:t>
              </a:r>
              <a:endParaRPr lang="zh-TW" altLang="en-US" sz="1050" dirty="0"/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890141" y="2596034"/>
            <a:ext cx="1521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7" y="1363601"/>
            <a:ext cx="5243184" cy="149118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360400"/>
              </p:ext>
            </p:extLst>
          </p:nvPr>
        </p:nvGraphicFramePr>
        <p:xfrm>
          <a:off x="6312211" y="1337489"/>
          <a:ext cx="246885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88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Future Event List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2028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Event type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zh-TW" alt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225378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200" dirty="0"/>
                        <a:t>Arrival</a:t>
                      </a:r>
                      <a:endParaRPr kumimoji="1"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A_Complete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B_Complete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infinte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err="1"/>
                        <a:t>C_Complete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infinite</a:t>
                      </a:r>
                      <a:endParaRPr lang="zh-TW" altLang="en-US" sz="12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文字方塊 20">
            <a:extLst>
              <a:ext uri="{FF2B5EF4-FFF2-40B4-BE49-F238E27FC236}">
                <a16:creationId xmlns:a16="http://schemas.microsoft.com/office/drawing/2014/main" id="{705D3973-C42F-7B4D-BF53-72E59F535041}"/>
              </a:ext>
            </a:extLst>
          </p:cNvPr>
          <p:cNvSpPr txBox="1"/>
          <p:nvPr/>
        </p:nvSpPr>
        <p:spPr>
          <a:xfrm>
            <a:off x="7784701" y="4286987"/>
            <a:ext cx="464872" cy="276999"/>
          </a:xfrm>
          <a:custGeom>
            <a:avLst/>
            <a:gdLst>
              <a:gd name="connsiteX0" fmla="*/ 0 w 464872"/>
              <a:gd name="connsiteY0" fmla="*/ 0 h 276999"/>
              <a:gd name="connsiteX1" fmla="*/ 464872 w 464872"/>
              <a:gd name="connsiteY1" fmla="*/ 0 h 276999"/>
              <a:gd name="connsiteX2" fmla="*/ 464872 w 464872"/>
              <a:gd name="connsiteY2" fmla="*/ 276999 h 276999"/>
              <a:gd name="connsiteX3" fmla="*/ 0 w 464872"/>
              <a:gd name="connsiteY3" fmla="*/ 276999 h 276999"/>
              <a:gd name="connsiteX4" fmla="*/ 0 w 464872"/>
              <a:gd name="connsiteY4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72" h="276999" fill="none" extrusionOk="0">
                <a:moveTo>
                  <a:pt x="0" y="0"/>
                </a:moveTo>
                <a:cubicBezTo>
                  <a:pt x="106931" y="-7932"/>
                  <a:pt x="236335" y="-8770"/>
                  <a:pt x="464872" y="0"/>
                </a:cubicBezTo>
                <a:cubicBezTo>
                  <a:pt x="479344" y="121756"/>
                  <a:pt x="462579" y="216885"/>
                  <a:pt x="464872" y="276999"/>
                </a:cubicBezTo>
                <a:cubicBezTo>
                  <a:pt x="289667" y="276854"/>
                  <a:pt x="181903" y="258781"/>
                  <a:pt x="0" y="276999"/>
                </a:cubicBezTo>
                <a:cubicBezTo>
                  <a:pt x="13294" y="179544"/>
                  <a:pt x="-14350" y="112173"/>
                  <a:pt x="0" y="0"/>
                </a:cubicBezTo>
                <a:close/>
              </a:path>
              <a:path w="464872" h="276999" stroke="0" extrusionOk="0">
                <a:moveTo>
                  <a:pt x="0" y="0"/>
                </a:moveTo>
                <a:cubicBezTo>
                  <a:pt x="211242" y="-344"/>
                  <a:pt x="242864" y="-8233"/>
                  <a:pt x="464872" y="0"/>
                </a:cubicBezTo>
                <a:cubicBezTo>
                  <a:pt x="466998" y="41565"/>
                  <a:pt x="454502" y="194310"/>
                  <a:pt x="464872" y="276999"/>
                </a:cubicBezTo>
                <a:cubicBezTo>
                  <a:pt x="266259" y="306067"/>
                  <a:pt x="157514" y="301556"/>
                  <a:pt x="0" y="276999"/>
                </a:cubicBezTo>
                <a:cubicBezTo>
                  <a:pt x="-5118" y="209672"/>
                  <a:pt x="24037" y="126097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tx1"/>
                </a:solidFill>
              </a:rPr>
              <a:t>J4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536C2-826C-9344-8958-CCD311E7D21A}"/>
              </a:ext>
            </a:extLst>
          </p:cNvPr>
          <p:cNvSpPr txBox="1"/>
          <p:nvPr/>
        </p:nvSpPr>
        <p:spPr>
          <a:xfrm>
            <a:off x="7378748" y="5839234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TW" dirty="0"/>
              <a:t>hroughput : 7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05FF213-F119-B346-AA97-5BB8C2AC3CF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/>
              <a:t>零工式生產排程範例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1916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7375165" cy="22294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2335" y="2218746"/>
            <a:ext cx="1190412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2335" y="3010493"/>
            <a:ext cx="47214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CC4490C2-08EA-D04E-B2FB-BF0CE2122A2D}"/>
              </a:ext>
            </a:extLst>
          </p:cNvPr>
          <p:cNvSpPr/>
          <p:nvPr/>
        </p:nvSpPr>
        <p:spPr>
          <a:xfrm>
            <a:off x="1672667" y="368640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713B2074-C149-E24C-86D9-FE5230E5577E}"/>
              </a:ext>
            </a:extLst>
          </p:cNvPr>
          <p:cNvSpPr/>
          <p:nvPr/>
        </p:nvSpPr>
        <p:spPr>
          <a:xfrm>
            <a:off x="1672667" y="3010492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EFE9C54-3F2F-EE46-96AF-1460ABAE95BB}"/>
              </a:ext>
            </a:extLst>
          </p:cNvPr>
          <p:cNvSpPr/>
          <p:nvPr/>
        </p:nvSpPr>
        <p:spPr>
          <a:xfrm>
            <a:off x="2392747" y="2218745"/>
            <a:ext cx="972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2" name="矩形 6">
            <a:extLst>
              <a:ext uri="{FF2B5EF4-FFF2-40B4-BE49-F238E27FC236}">
                <a16:creationId xmlns:a16="http://schemas.microsoft.com/office/drawing/2014/main" id="{6F2AE018-85A6-334F-B05C-00AFA5DD8068}"/>
              </a:ext>
            </a:extLst>
          </p:cNvPr>
          <p:cNvSpPr/>
          <p:nvPr/>
        </p:nvSpPr>
        <p:spPr>
          <a:xfrm>
            <a:off x="2628999" y="3010492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J5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E3F22B52-E91A-3242-A7E7-F7EA7A0E3E9F}"/>
              </a:ext>
            </a:extLst>
          </p:cNvPr>
          <p:cNvSpPr/>
          <p:nvPr/>
        </p:nvSpPr>
        <p:spPr>
          <a:xfrm>
            <a:off x="2656944" y="3686402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647329E9-58C9-5843-AEBB-261F3A82C731}"/>
              </a:ext>
            </a:extLst>
          </p:cNvPr>
          <p:cNvSpPr/>
          <p:nvPr/>
        </p:nvSpPr>
        <p:spPr>
          <a:xfrm>
            <a:off x="3121747" y="3010492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D5305FFF-2B4C-384A-813A-8DF983B446BE}"/>
              </a:ext>
            </a:extLst>
          </p:cNvPr>
          <p:cNvSpPr/>
          <p:nvPr/>
        </p:nvSpPr>
        <p:spPr>
          <a:xfrm>
            <a:off x="3373223" y="2218745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2906FF96-B7AC-3F44-92BE-A48448B29373}"/>
              </a:ext>
            </a:extLst>
          </p:cNvPr>
          <p:cNvSpPr/>
          <p:nvPr/>
        </p:nvSpPr>
        <p:spPr>
          <a:xfrm>
            <a:off x="3832907" y="3012497"/>
            <a:ext cx="48600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518099AA-5F32-CF4B-A6C9-07C439F8A462}"/>
              </a:ext>
            </a:extLst>
          </p:cNvPr>
          <p:cNvSpPr/>
          <p:nvPr/>
        </p:nvSpPr>
        <p:spPr>
          <a:xfrm>
            <a:off x="3832907" y="3685399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D0845F4-6D37-3D4A-9580-160D5CC3646A}"/>
              </a:ext>
            </a:extLst>
          </p:cNvPr>
          <p:cNvSpPr/>
          <p:nvPr/>
        </p:nvSpPr>
        <p:spPr>
          <a:xfrm>
            <a:off x="4318907" y="3010491"/>
            <a:ext cx="1203908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386B79E0-20CB-534B-A206-3F5C4537A2B6}"/>
              </a:ext>
            </a:extLst>
          </p:cNvPr>
          <p:cNvSpPr/>
          <p:nvPr/>
        </p:nvSpPr>
        <p:spPr>
          <a:xfrm>
            <a:off x="4318906" y="3685399"/>
            <a:ext cx="246141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J1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EFA51597-60A8-9141-816A-38F95B5DCC8B}"/>
              </a:ext>
            </a:extLst>
          </p:cNvPr>
          <p:cNvSpPr/>
          <p:nvPr/>
        </p:nvSpPr>
        <p:spPr>
          <a:xfrm>
            <a:off x="4552987" y="2218745"/>
            <a:ext cx="121010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F22F9611-D1C4-A544-82FF-AE4887B1D9A0}"/>
              </a:ext>
            </a:extLst>
          </p:cNvPr>
          <p:cNvSpPr/>
          <p:nvPr/>
        </p:nvSpPr>
        <p:spPr>
          <a:xfrm>
            <a:off x="5522815" y="3010491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8862E7D1-E558-5240-B8C7-666927426BE1}"/>
              </a:ext>
            </a:extLst>
          </p:cNvPr>
          <p:cNvSpPr/>
          <p:nvPr/>
        </p:nvSpPr>
        <p:spPr>
          <a:xfrm>
            <a:off x="5489091" y="3685398"/>
            <a:ext cx="494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J7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E17BA772-DC6E-F44F-A419-C81FFEF36E0F}"/>
              </a:ext>
            </a:extLst>
          </p:cNvPr>
          <p:cNvSpPr/>
          <p:nvPr/>
        </p:nvSpPr>
        <p:spPr>
          <a:xfrm>
            <a:off x="5763092" y="2220790"/>
            <a:ext cx="1181935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15BC1670-750A-F24A-B34B-F252036ABE1D}"/>
              </a:ext>
            </a:extLst>
          </p:cNvPr>
          <p:cNvSpPr/>
          <p:nvPr/>
        </p:nvSpPr>
        <p:spPr>
          <a:xfrm>
            <a:off x="5994020" y="3685397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J2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CAA5AB29-5FA3-4743-9B57-389E7A50511B}"/>
              </a:ext>
            </a:extLst>
          </p:cNvPr>
          <p:cNvSpPr/>
          <p:nvPr/>
        </p:nvSpPr>
        <p:spPr>
          <a:xfrm>
            <a:off x="6234129" y="3685397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J6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874533AE-B106-9142-A38E-8A5AEB011F76}"/>
              </a:ext>
            </a:extLst>
          </p:cNvPr>
          <p:cNvSpPr/>
          <p:nvPr/>
        </p:nvSpPr>
        <p:spPr>
          <a:xfrm>
            <a:off x="6233867" y="3010491"/>
            <a:ext cx="711160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3BE9780F-C0A2-D147-B157-D87D9483733F}"/>
              </a:ext>
            </a:extLst>
          </p:cNvPr>
          <p:cNvSpPr/>
          <p:nvPr/>
        </p:nvSpPr>
        <p:spPr>
          <a:xfrm>
            <a:off x="6976537" y="3689783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J3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DA26BF65-BC95-8B41-AB04-21B09721DBC2}"/>
              </a:ext>
            </a:extLst>
          </p:cNvPr>
          <p:cNvSpPr/>
          <p:nvPr/>
        </p:nvSpPr>
        <p:spPr>
          <a:xfrm>
            <a:off x="7217353" y="3689782"/>
            <a:ext cx="239859" cy="280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</a:rPr>
              <a:t>J4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46143B69-5D9C-3649-A2E6-BD56937EDAA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74712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zh-TW" altLang="en-US" kern="0" dirty="0"/>
              <a:t>零工式生產之排程結果 </a:t>
            </a:r>
          </a:p>
        </p:txBody>
      </p:sp>
    </p:spTree>
    <p:extLst>
      <p:ext uri="{BB962C8B-B14F-4D97-AF65-F5344CB8AC3E}">
        <p14:creationId xmlns:p14="http://schemas.microsoft.com/office/powerpoint/2010/main" val="2025253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570" name="Rectangle 2">
            <a:extLst>
              <a:ext uri="{FF2B5EF4-FFF2-40B4-BE49-F238E27FC236}">
                <a16:creationId xmlns:a16="http://schemas.microsoft.com/office/drawing/2014/main" id="{0880E846-197B-5241-B7BA-A058B1A8CF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零工式生產排程手算之結果 </a:t>
            </a:r>
          </a:p>
        </p:txBody>
      </p:sp>
      <p:graphicFrame>
        <p:nvGraphicFramePr>
          <p:cNvPr id="1651232" name="Group 1568">
            <a:extLst>
              <a:ext uri="{FF2B5EF4-FFF2-40B4-BE49-F238E27FC236}">
                <a16:creationId xmlns:a16="http://schemas.microsoft.com/office/drawing/2014/main" id="{63D722CA-0ADF-824F-AD15-F080AF56F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636697"/>
              </p:ext>
            </p:extLst>
          </p:nvPr>
        </p:nvGraphicFramePr>
        <p:xfrm>
          <a:off x="827584" y="1557431"/>
          <a:ext cx="7772400" cy="3743138"/>
        </p:xfrm>
        <a:graphic>
          <a:graphicData uri="http://schemas.openxmlformats.org/drawingml/2006/table">
            <a:tbl>
              <a:tblPr/>
              <a:tblGrid>
                <a:gridCol w="798750">
                  <a:extLst>
                    <a:ext uri="{9D8B030D-6E8A-4147-A177-3AD203B41FA5}">
                      <a16:colId xmlns:a16="http://schemas.microsoft.com/office/drawing/2014/main" val="469721107"/>
                    </a:ext>
                  </a:extLst>
                </a:gridCol>
                <a:gridCol w="1168730">
                  <a:extLst>
                    <a:ext uri="{9D8B030D-6E8A-4147-A177-3AD203B41FA5}">
                      <a16:colId xmlns:a16="http://schemas.microsoft.com/office/drawing/2014/main" val="1263176491"/>
                    </a:ext>
                  </a:extLst>
                </a:gridCol>
                <a:gridCol w="1055440">
                  <a:extLst>
                    <a:ext uri="{9D8B030D-6E8A-4147-A177-3AD203B41FA5}">
                      <a16:colId xmlns:a16="http://schemas.microsoft.com/office/drawing/2014/main" val="769732826"/>
                    </a:ext>
                  </a:extLst>
                </a:gridCol>
                <a:gridCol w="980052">
                  <a:extLst>
                    <a:ext uri="{9D8B030D-6E8A-4147-A177-3AD203B41FA5}">
                      <a16:colId xmlns:a16="http://schemas.microsoft.com/office/drawing/2014/main" val="552438042"/>
                    </a:ext>
                  </a:extLst>
                </a:gridCol>
                <a:gridCol w="1356994">
                  <a:extLst>
                    <a:ext uri="{9D8B030D-6E8A-4147-A177-3AD203B41FA5}">
                      <a16:colId xmlns:a16="http://schemas.microsoft.com/office/drawing/2014/main" val="2743307059"/>
                    </a:ext>
                  </a:extLst>
                </a:gridCol>
                <a:gridCol w="1206217">
                  <a:extLst>
                    <a:ext uri="{9D8B030D-6E8A-4147-A177-3AD203B41FA5}">
                      <a16:colId xmlns:a16="http://schemas.microsoft.com/office/drawing/2014/main" val="2606634611"/>
                    </a:ext>
                  </a:extLst>
                </a:gridCol>
                <a:gridCol w="1206217">
                  <a:extLst>
                    <a:ext uri="{9D8B030D-6E8A-4147-A177-3AD203B41FA5}">
                      <a16:colId xmlns:a16="http://schemas.microsoft.com/office/drawing/2014/main" val="3197861043"/>
                    </a:ext>
                  </a:extLst>
                </a:gridCol>
              </a:tblGrid>
              <a:tr h="719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製令編號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來到時間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完成加工時間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交期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anose="02010601000101010101" pitchFamily="2" charset="-120"/>
                          <a:ea typeface="標楷體" panose="02010601000101010101" pitchFamily="2" charset="-120"/>
                        </a:rPr>
                        <a:t>在系統停留時間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Lateness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Tardiness</a:t>
                      </a:r>
                      <a:endParaRPr kumimoji="1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0000" marR="90000" marT="4680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27507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O1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62721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O2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17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127341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O3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966694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O4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24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645345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O5</a:t>
                      </a:r>
                      <a:endParaRPr kumimoji="1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-2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930463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O6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22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911482"/>
                  </a:ext>
                </a:extLst>
              </a:tr>
              <a:tr h="432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O7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FF0066"/>
                        </a:buClr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669900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60033"/>
                        </a:buClr>
                        <a:defRPr kumimoji="1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2010601000101010101" pitchFamily="2" charset="-12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kumimoji="1" lang="en-US" altLang="zh-TW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hrs</a:t>
                      </a:r>
                      <a:endParaRPr kumimoji="1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09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049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B103D-F388-8348-BDDF-76637264FE1F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zh-TW" altLang="en-US" dirty="0"/>
              <a:t>事件排程法 </a:t>
            </a:r>
            <a:br>
              <a:rPr lang="en-US" altLang="zh-TW" dirty="0"/>
            </a:br>
            <a:r>
              <a:rPr lang="en-US" altLang="zh-TW" dirty="0"/>
              <a:t>with Python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90117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B264-C1F2-0941-A584-6449E5E5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物件導向程式設計風格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BC405-0E10-C449-8243-BC2B45C48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物件導向目的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可維護性：要更新時，只需改要改的東西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可複用性：可以後來重複使用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可擴展性：如果需增加條件，只需要另外再增加就可以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靈活性：可透過條件改變滿足需求</a:t>
            </a: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endParaRPr lang="en-US" altLang="zh-TW" b="1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81770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685800"/>
          </a:xfrm>
        </p:spPr>
        <p:txBody>
          <a:bodyPr/>
          <a:lstStyle/>
          <a:p>
            <a:pPr eaLnBrk="1" hangingPunct="1"/>
            <a:r>
              <a:rPr lang="zh-TW" altLang="en-US" dirty="0"/>
              <a:t>事件排程法邏輯</a:t>
            </a:r>
          </a:p>
        </p:txBody>
      </p:sp>
      <p:graphicFrame>
        <p:nvGraphicFramePr>
          <p:cNvPr id="72707" name="Object 2"/>
          <p:cNvGraphicFramePr>
            <a:graphicFrameLocks noGrp="1" noChangeAspect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1607342283"/>
              </p:ext>
            </p:extLst>
          </p:nvPr>
        </p:nvGraphicFramePr>
        <p:xfrm>
          <a:off x="4788024" y="127818"/>
          <a:ext cx="3830638" cy="662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54" name="VISIO" r:id="rId3" imgW="3689604" imgH="6560820" progId="Visio.Drawing.5">
                  <p:embed/>
                </p:oleObj>
              </mc:Choice>
              <mc:Fallback>
                <p:oleObj name="VISIO" r:id="rId3" imgW="3689604" imgH="6560820" progId="Visio.Drawing.5">
                  <p:embed/>
                  <p:pic>
                    <p:nvPicPr>
                      <p:cNvPr id="7270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127818"/>
                        <a:ext cx="3830638" cy="662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FCF6F9-5738-BE4E-B5C3-AA77ADE269C4}"/>
              </a:ext>
            </a:extLst>
          </p:cNvPr>
          <p:cNvSpPr txBox="1"/>
          <p:nvPr/>
        </p:nvSpPr>
        <p:spPr>
          <a:xfrm>
            <a:off x="525996" y="3442518"/>
            <a:ext cx="42620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</a:rPr>
              <a:t>事件類別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來到事件</a:t>
            </a:r>
            <a:r>
              <a:rPr lang="zh-TW" altLang="en-US" dirty="0">
                <a:solidFill>
                  <a:schemeClr val="tx1"/>
                </a:solidFill>
              </a:rPr>
              <a:t>                                       </a:t>
            </a:r>
            <a:r>
              <a:rPr lang="en-US" altLang="zh-TW" dirty="0">
                <a:solidFill>
                  <a:schemeClr val="tx1"/>
                </a:solidFill>
              </a:rPr>
              <a:t> ----- Source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派工事件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開始加工事件</a:t>
            </a:r>
            <a:r>
              <a:rPr lang="en-US" altLang="zh-CN" dirty="0">
                <a:solidFill>
                  <a:schemeClr val="tx1"/>
                </a:solidFill>
              </a:rPr>
              <a:t>)             ----- Machine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結束加工事件</a:t>
            </a:r>
            <a:r>
              <a:rPr lang="en-US" altLang="zh-CN" dirty="0">
                <a:solidFill>
                  <a:schemeClr val="tx1"/>
                </a:solidFill>
              </a:rPr>
              <a:t>                                ----- Machine</a:t>
            </a:r>
            <a:endParaRPr lang="en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AD28A-7504-CB46-9CB2-89AB557D0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2078360"/>
          </a:xfrm>
        </p:spPr>
        <p:txBody>
          <a:bodyPr/>
          <a:lstStyle/>
          <a:p>
            <a:r>
              <a:rPr lang="zh-CN" altLang="en-US" b="1" dirty="0"/>
              <a:t>本例包含之</a:t>
            </a:r>
            <a:r>
              <a:rPr lang="zh-TW" altLang="en-US" b="1" dirty="0"/>
              <a:t> </a:t>
            </a:r>
            <a:r>
              <a:rPr lang="en-US" b="1" dirty="0"/>
              <a:t>class </a:t>
            </a:r>
            <a:r>
              <a:rPr lang="zh-TW" altLang="en-US" b="1" dirty="0"/>
              <a:t>類別：</a:t>
            </a:r>
            <a:endParaRPr lang="en-US" altLang="zh-TW" b="1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dirty="0"/>
              <a:t>Order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dirty="0"/>
              <a:t>Factory</a:t>
            </a:r>
            <a:r>
              <a:rPr lang="zh-TW" altLang="en-US" dirty="0"/>
              <a:t> </a:t>
            </a:r>
            <a:endParaRPr lang="en-US" altLang="zh-TW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dirty="0"/>
              <a:t>Source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TW" dirty="0"/>
              <a:t>Machine 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0236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685800" y="990600"/>
            <a:ext cx="3598168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b="1" dirty="0"/>
              <a:t>Order</a:t>
            </a:r>
            <a:r>
              <a:rPr dirty="0"/>
              <a:t>: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Attribute: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ID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due date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routing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progress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processing time</a:t>
            </a:r>
          </a:p>
          <a:p>
            <a:pPr marL="2571750" lvl="5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Statistics: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arrival time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finish time</a:t>
            </a:r>
            <a:endParaRPr lang="en-US" sz="1800" dirty="0"/>
          </a:p>
          <a:p>
            <a:pPr marL="1200150" lvl="2" indent="-342900">
              <a:buFont typeface="Wingdings" pitchFamily="2" charset="2"/>
              <a:buChar char="§"/>
            </a:pPr>
            <a:endParaRPr lang="en-US" sz="1800" dirty="0"/>
          </a:p>
          <a:p>
            <a:pPr>
              <a:defRPr sz="2500"/>
            </a:pPr>
            <a:r>
              <a:rPr sz="1800" dirty="0" err="1"/>
              <a:t>先設定好需收集的統計</a:t>
            </a:r>
            <a:endParaRPr sz="1800" dirty="0"/>
          </a:p>
          <a:p>
            <a:pPr>
              <a:defRPr sz="2500"/>
            </a:pPr>
            <a:r>
              <a:rPr sz="1800" dirty="0" err="1"/>
              <a:t>紀錄每</a:t>
            </a:r>
            <a:r>
              <a:rPr lang="zh-CN" altLang="en-US" sz="1800" dirty="0"/>
              <a:t>張製令</a:t>
            </a:r>
            <a:r>
              <a:rPr sz="1800" dirty="0" err="1"/>
              <a:t>的來到時間</a:t>
            </a:r>
            <a:r>
              <a:rPr sz="1800" dirty="0"/>
              <a:t>, </a:t>
            </a:r>
            <a:r>
              <a:rPr sz="1800" dirty="0" err="1"/>
              <a:t>完成時間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E7EFEE-B2D1-CF41-9DD8-7614224FA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772816"/>
            <a:ext cx="4289933" cy="22434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557B5A-AA03-1A4E-A39E-37DCAED31104}"/>
              </a:ext>
            </a:extLst>
          </p:cNvPr>
          <p:cNvGrpSpPr/>
          <p:nvPr/>
        </p:nvGrpSpPr>
        <p:grpSpPr>
          <a:xfrm>
            <a:off x="1907704" y="1616224"/>
            <a:ext cx="1886944" cy="1236712"/>
            <a:chOff x="1907704" y="1616224"/>
            <a:chExt cx="1886944" cy="123671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EF4845-0F70-3A45-AEEA-FCE9FE089917}"/>
                </a:ext>
              </a:extLst>
            </p:cNvPr>
            <p:cNvSpPr/>
            <p:nvPr/>
          </p:nvSpPr>
          <p:spPr bwMode="auto">
            <a:xfrm>
              <a:off x="1907704" y="1844824"/>
              <a:ext cx="1872208" cy="100811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TW" sz="14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803208-322B-2B41-A99B-B2FDD88B2E26}"/>
                </a:ext>
              </a:extLst>
            </p:cNvPr>
            <p:cNvSpPr txBox="1"/>
            <p:nvPr/>
          </p:nvSpPr>
          <p:spPr>
            <a:xfrm>
              <a:off x="3231673" y="1616224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Input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03234-8E14-EA46-8207-1C91D10AA9D6}"/>
              </a:ext>
            </a:extLst>
          </p:cNvPr>
          <p:cNvSpPr/>
          <p:nvPr/>
        </p:nvSpPr>
        <p:spPr bwMode="auto">
          <a:xfrm>
            <a:off x="1907704" y="3308411"/>
            <a:ext cx="1872208" cy="30777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479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914400" y="4114800"/>
            <a:ext cx="7315200" cy="6858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TW" altLang="zh-TW" sz="2800">
              <a:solidFill>
                <a:schemeClr val="bg2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title"/>
          </p:nvPr>
        </p:nvSpPr>
        <p:spPr>
          <a:xfrm>
            <a:off x="123825" y="57151"/>
            <a:ext cx="8820150" cy="741363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zh-TW" altLang="en-US" sz="2800" dirty="0">
                <a:latin typeface="+mj-ea"/>
              </a:rPr>
              <a:t>事件</a:t>
            </a:r>
            <a:r>
              <a:rPr lang="en-US" altLang="zh-TW" sz="2800" dirty="0">
                <a:latin typeface="+mj-ea"/>
              </a:rPr>
              <a:t>(Event)</a:t>
            </a:r>
            <a:r>
              <a:rPr lang="zh-TW" altLang="en-US" sz="2800" dirty="0">
                <a:latin typeface="+mj-ea"/>
              </a:rPr>
              <a:t>、活動</a:t>
            </a:r>
            <a:r>
              <a:rPr lang="en-US" altLang="zh-TW" sz="2800" dirty="0">
                <a:latin typeface="+mj-ea"/>
              </a:rPr>
              <a:t>(Activity)</a:t>
            </a:r>
            <a:r>
              <a:rPr lang="zh-TW" altLang="en-US" sz="2800" dirty="0">
                <a:latin typeface="+mj-ea"/>
              </a:rPr>
              <a:t>與程序</a:t>
            </a:r>
            <a:r>
              <a:rPr lang="en-US" altLang="zh-TW" sz="2800" dirty="0">
                <a:latin typeface="+mj-ea"/>
              </a:rPr>
              <a:t>(Process)</a:t>
            </a:r>
            <a:r>
              <a:rPr lang="zh-TW" altLang="en-US" sz="2800" dirty="0">
                <a:latin typeface="+mj-ea"/>
              </a:rPr>
              <a:t>關係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9144000" y="47244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zh-TW" altLang="zh-TW">
              <a:solidFill>
                <a:srgbClr val="993366"/>
              </a:solidFill>
            </a:endParaRPr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>
            <a:off x="914400" y="4038600"/>
            <a:ext cx="7315200" cy="0"/>
          </a:xfrm>
          <a:prstGeom prst="line">
            <a:avLst/>
          </a:prstGeom>
          <a:noFill/>
          <a:ln w="38100">
            <a:solidFill>
              <a:srgbClr val="990099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15240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28956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44958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60198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7467600" y="3048000"/>
            <a:ext cx="0" cy="99060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447800" y="981075"/>
            <a:ext cx="6172200" cy="1066800"/>
            <a:chOff x="912" y="912"/>
            <a:chExt cx="3888" cy="672"/>
          </a:xfrm>
        </p:grpSpPr>
        <p:sp>
          <p:nvSpPr>
            <p:cNvPr id="66591" name="Line 13"/>
            <p:cNvSpPr>
              <a:spLocks noChangeShapeType="1"/>
            </p:cNvSpPr>
            <p:nvPr/>
          </p:nvSpPr>
          <p:spPr bwMode="auto">
            <a:xfrm>
              <a:off x="912" y="1584"/>
              <a:ext cx="3888" cy="0"/>
            </a:xfrm>
            <a:prstGeom prst="line">
              <a:avLst/>
            </a:prstGeom>
            <a:noFill/>
            <a:ln w="38100">
              <a:solidFill>
                <a:srgbClr val="990099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92" name="Text Box 14"/>
            <p:cNvSpPr txBox="1">
              <a:spLocks noChangeArrowheads="1"/>
            </p:cNvSpPr>
            <p:nvPr/>
          </p:nvSpPr>
          <p:spPr bwMode="auto">
            <a:xfrm>
              <a:off x="2064" y="912"/>
              <a:ext cx="157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FF0066"/>
                </a:buClr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669900"/>
                </a:buCl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3200" dirty="0">
                  <a:solidFill>
                    <a:srgbClr val="660033"/>
                  </a:solidFill>
                </a:rPr>
                <a:t>程 序</a:t>
              </a:r>
              <a:endParaRPr lang="zh-TW" altLang="en-US" sz="3200" dirty="0">
                <a:solidFill>
                  <a:srgbClr val="660033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2895600" y="2743200"/>
            <a:ext cx="1855788" cy="457200"/>
            <a:chOff x="1824" y="1728"/>
            <a:chExt cx="1169" cy="288"/>
          </a:xfrm>
        </p:grpSpPr>
        <p:sp>
          <p:nvSpPr>
            <p:cNvPr id="66589" name="Line 12"/>
            <p:cNvSpPr>
              <a:spLocks noChangeShapeType="1"/>
            </p:cNvSpPr>
            <p:nvPr/>
          </p:nvSpPr>
          <p:spPr bwMode="auto">
            <a:xfrm>
              <a:off x="1824" y="2016"/>
              <a:ext cx="1008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90" name="Text Box 15"/>
            <p:cNvSpPr txBox="1">
              <a:spLocks noChangeArrowheads="1"/>
            </p:cNvSpPr>
            <p:nvPr/>
          </p:nvSpPr>
          <p:spPr bwMode="auto">
            <a:xfrm>
              <a:off x="2112" y="1728"/>
              <a:ext cx="88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FF0066"/>
                </a:buClr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669900"/>
                </a:buCl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2200">
                  <a:solidFill>
                    <a:srgbClr val="660033"/>
                  </a:solidFill>
                  <a:latin typeface="Arial" panose="020B0604020202020204" pitchFamily="34" charset="0"/>
                </a:rPr>
                <a:t>活動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6019800" y="2705100"/>
            <a:ext cx="1619250" cy="495300"/>
            <a:chOff x="3792" y="1704"/>
            <a:chExt cx="1020" cy="312"/>
          </a:xfrm>
        </p:grpSpPr>
        <p:sp>
          <p:nvSpPr>
            <p:cNvPr id="66587" name="Line 11"/>
            <p:cNvSpPr>
              <a:spLocks noChangeShapeType="1"/>
            </p:cNvSpPr>
            <p:nvPr/>
          </p:nvSpPr>
          <p:spPr bwMode="auto">
            <a:xfrm>
              <a:off x="3792" y="2016"/>
              <a:ext cx="912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88" name="Text Box 16"/>
            <p:cNvSpPr txBox="1">
              <a:spLocks noChangeArrowheads="1"/>
            </p:cNvSpPr>
            <p:nvPr/>
          </p:nvSpPr>
          <p:spPr bwMode="auto">
            <a:xfrm>
              <a:off x="3996" y="1704"/>
              <a:ext cx="81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FF0066"/>
                </a:buClr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669900"/>
                </a:buCl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2200">
                  <a:solidFill>
                    <a:srgbClr val="660033"/>
                  </a:solidFill>
                  <a:latin typeface="Arial" panose="020B0604020202020204" pitchFamily="34" charset="0"/>
                </a:rPr>
                <a:t>活動</a:t>
              </a:r>
            </a:p>
          </p:txBody>
        </p:sp>
      </p:grpSp>
      <p:sp>
        <p:nvSpPr>
          <p:cNvPr id="66574" name="Text Box 17"/>
          <p:cNvSpPr txBox="1">
            <a:spLocks noChangeArrowheads="1"/>
          </p:cNvSpPr>
          <p:nvPr/>
        </p:nvSpPr>
        <p:spPr bwMode="auto">
          <a:xfrm>
            <a:off x="8213725" y="3849688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993366"/>
                </a:solidFill>
                <a:latin typeface="Arial" panose="020B0604020202020204" pitchFamily="34" charset="0"/>
              </a:rPr>
              <a:t>時間</a:t>
            </a:r>
          </a:p>
        </p:txBody>
      </p:sp>
      <p:sp>
        <p:nvSpPr>
          <p:cNvPr id="66575" name="Text Box 18"/>
          <p:cNvSpPr txBox="1">
            <a:spLocks noChangeArrowheads="1"/>
          </p:cNvSpPr>
          <p:nvPr/>
        </p:nvSpPr>
        <p:spPr bwMode="auto">
          <a:xfrm>
            <a:off x="1219200" y="411480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來到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事件</a:t>
            </a:r>
          </a:p>
        </p:txBody>
      </p:sp>
      <p:sp>
        <p:nvSpPr>
          <p:cNvPr id="66576" name="Text Box 19"/>
          <p:cNvSpPr txBox="1">
            <a:spLocks noChangeArrowheads="1"/>
          </p:cNvSpPr>
          <p:nvPr/>
        </p:nvSpPr>
        <p:spPr bwMode="auto">
          <a:xfrm>
            <a:off x="2476500" y="411480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開始活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77" name="Text Box 20"/>
          <p:cNvSpPr txBox="1">
            <a:spLocks noChangeArrowheads="1"/>
          </p:cNvSpPr>
          <p:nvPr/>
        </p:nvSpPr>
        <p:spPr bwMode="auto">
          <a:xfrm>
            <a:off x="3962400" y="4114800"/>
            <a:ext cx="1114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結束活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78" name="Text Box 21"/>
          <p:cNvSpPr txBox="1">
            <a:spLocks noChangeArrowheads="1"/>
          </p:cNvSpPr>
          <p:nvPr/>
        </p:nvSpPr>
        <p:spPr bwMode="auto">
          <a:xfrm>
            <a:off x="5600700" y="411480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開始活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79" name="Text Box 22"/>
          <p:cNvSpPr txBox="1">
            <a:spLocks noChangeArrowheads="1"/>
          </p:cNvSpPr>
          <p:nvPr/>
        </p:nvSpPr>
        <p:spPr bwMode="auto">
          <a:xfrm>
            <a:off x="7048500" y="411480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結束活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80" name="Text Box 1028"/>
          <p:cNvSpPr txBox="1">
            <a:spLocks noChangeArrowheads="1"/>
          </p:cNvSpPr>
          <p:nvPr/>
        </p:nvSpPr>
        <p:spPr bwMode="auto">
          <a:xfrm>
            <a:off x="3270250" y="407670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開始活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66581" name="Text Box 1029"/>
          <p:cNvSpPr txBox="1">
            <a:spLocks noChangeArrowheads="1"/>
          </p:cNvSpPr>
          <p:nvPr/>
        </p:nvSpPr>
        <p:spPr bwMode="auto">
          <a:xfrm>
            <a:off x="4716463" y="4083050"/>
            <a:ext cx="1114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結束活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zh-TW" altLang="en-US" sz="1800">
                <a:solidFill>
                  <a:srgbClr val="FFFF00"/>
                </a:solidFill>
                <a:latin typeface="Arial" panose="020B0604020202020204" pitchFamily="34" charset="0"/>
              </a:rPr>
              <a:t>動事件</a:t>
            </a:r>
          </a:p>
        </p:txBody>
      </p:sp>
      <p:sp>
        <p:nvSpPr>
          <p:cNvPr id="55302" name="Line 1030"/>
          <p:cNvSpPr>
            <a:spLocks noChangeShapeType="1"/>
          </p:cNvSpPr>
          <p:nvPr/>
        </p:nvSpPr>
        <p:spPr bwMode="auto">
          <a:xfrm>
            <a:off x="3708400" y="2439988"/>
            <a:ext cx="0" cy="1565275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303" name="Line 1031"/>
          <p:cNvSpPr>
            <a:spLocks noChangeShapeType="1"/>
          </p:cNvSpPr>
          <p:nvPr/>
        </p:nvSpPr>
        <p:spPr bwMode="auto">
          <a:xfrm>
            <a:off x="5292725" y="2439988"/>
            <a:ext cx="0" cy="1565275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 type="none" w="sm" len="sm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5" name="Group 1032"/>
          <p:cNvGrpSpPr>
            <a:grpSpLocks/>
          </p:cNvGrpSpPr>
          <p:nvPr/>
        </p:nvGrpSpPr>
        <p:grpSpPr bwMode="auto">
          <a:xfrm>
            <a:off x="3724275" y="2205038"/>
            <a:ext cx="1784350" cy="457200"/>
            <a:chOff x="1824" y="1728"/>
            <a:chExt cx="1169" cy="288"/>
          </a:xfrm>
        </p:grpSpPr>
        <p:sp>
          <p:nvSpPr>
            <p:cNvPr id="66585" name="Line 1033"/>
            <p:cNvSpPr>
              <a:spLocks noChangeShapeType="1"/>
            </p:cNvSpPr>
            <p:nvPr/>
          </p:nvSpPr>
          <p:spPr bwMode="auto">
            <a:xfrm>
              <a:off x="1824" y="2016"/>
              <a:ext cx="1008" cy="0"/>
            </a:xfrm>
            <a:prstGeom prst="line">
              <a:avLst/>
            </a:prstGeom>
            <a:noFill/>
            <a:ln w="38100">
              <a:solidFill>
                <a:srgbClr val="99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586" name="Text Box 1034"/>
            <p:cNvSpPr txBox="1">
              <a:spLocks noChangeArrowheads="1"/>
            </p:cNvSpPr>
            <p:nvPr/>
          </p:nvSpPr>
          <p:spPr bwMode="auto">
            <a:xfrm>
              <a:off x="2112" y="1728"/>
              <a:ext cx="88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66CC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1pPr>
              <a:lvl2pPr marL="742950" indent="-285750">
                <a:spcBef>
                  <a:spcPct val="20000"/>
                </a:spcBef>
                <a:buClr>
                  <a:srgbClr val="FF0066"/>
                </a:buClr>
                <a:buFont typeface="Wingdings" panose="05000000000000000000" pitchFamily="2" charset="2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2pPr>
              <a:lvl3pPr marL="1143000" indent="-228600">
                <a:spcBef>
                  <a:spcPct val="20000"/>
                </a:spcBef>
                <a:buClr>
                  <a:srgbClr val="669900"/>
                </a:buClr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4pPr>
              <a:lvl5pPr marL="2057400" indent="-228600">
                <a:spcBef>
                  <a:spcPct val="20000"/>
                </a:spcBef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660033"/>
                </a:buClr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zh-TW" altLang="en-US" sz="2200" dirty="0">
                  <a:solidFill>
                    <a:srgbClr val="660033"/>
                  </a:solidFill>
                  <a:latin typeface="Arial" panose="020B0604020202020204" pitchFamily="34" charset="0"/>
                </a:rPr>
                <a:t>活動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685800" y="990600"/>
            <a:ext cx="4246240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b="1" dirty="0"/>
              <a:t>Source</a:t>
            </a:r>
            <a:r>
              <a:rPr dirty="0"/>
              <a:t>: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Attribute: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order information</a:t>
            </a:r>
          </a:p>
          <a:p>
            <a:pPr marL="2571750" lvl="5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Statistics: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output</a:t>
            </a:r>
            <a:endParaRPr lang="en-US" dirty="0"/>
          </a:p>
          <a:p>
            <a:pPr marL="2571750" lvl="5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Method: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order arrival(</a:t>
            </a:r>
            <a:r>
              <a:rPr lang="en-US" dirty="0" err="1"/>
              <a:t>arrival_event</a:t>
            </a:r>
            <a:r>
              <a:rPr lang="en-US" dirty="0"/>
              <a:t>)</a:t>
            </a:r>
          </a:p>
          <a:p>
            <a:pPr marL="1200150" lvl="2" indent="-342900">
              <a:buFont typeface="Wingdings" pitchFamily="2" charset="2"/>
              <a:buChar char="§"/>
            </a:pPr>
            <a:endParaRPr lang="en-US" sz="1800" dirty="0"/>
          </a:p>
          <a:p>
            <a:pPr defTabSz="386106">
              <a:spcBef>
                <a:spcPts val="1547"/>
              </a:spcBef>
              <a:defRPr sz="2068"/>
            </a:pPr>
            <a:r>
              <a:rPr lang="zh-TW" altLang="en-US" sz="1800" dirty="0"/>
              <a:t>此物件的屬性</a:t>
            </a:r>
            <a:r>
              <a:rPr lang="zh-CN" altLang="en-US" sz="1800" dirty="0"/>
              <a:t>含所有製令資訊</a:t>
            </a:r>
            <a:r>
              <a:rPr lang="en-US" altLang="zh-CN" sz="1800" dirty="0"/>
              <a:t>(</a:t>
            </a:r>
            <a:r>
              <a:rPr lang="zh-CN" altLang="en-US" sz="1800" dirty="0"/>
              <a:t>表</a:t>
            </a:r>
            <a:r>
              <a:rPr lang="en-US" altLang="zh-CN" sz="1800" dirty="0"/>
              <a:t>1)</a:t>
            </a:r>
            <a:endParaRPr lang="en-US" altLang="zh-TW" sz="1800" dirty="0"/>
          </a:p>
          <a:p>
            <a:pPr defTabSz="386106">
              <a:spcBef>
                <a:spcPts val="1547"/>
              </a:spcBef>
              <a:defRPr sz="2068"/>
            </a:pPr>
            <a:r>
              <a:rPr lang="zh-TW" altLang="en-US" sz="1800" dirty="0"/>
              <a:t>此站需紀錄投料數量</a:t>
            </a:r>
            <a:endParaRPr lang="en-US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r>
              <a:rPr lang="en-US" altLang="zh-TW" sz="1800" dirty="0"/>
              <a:t>M</a:t>
            </a:r>
            <a:r>
              <a:rPr lang="en-US" sz="1800" dirty="0"/>
              <a:t>ethod</a:t>
            </a:r>
            <a:r>
              <a:rPr lang="zh-TW" altLang="en-US" sz="1800" dirty="0"/>
              <a:t> </a:t>
            </a:r>
            <a:r>
              <a:rPr lang="zh-CN" altLang="en-US" sz="1800" dirty="0"/>
              <a:t>執行各製令的來到事件</a:t>
            </a:r>
            <a:endParaRPr lang="zh-TW" alt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4A676-0F57-104B-89C1-FEE53C8C4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196752"/>
            <a:ext cx="3416300" cy="18034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24CFCD-C52B-AD49-9626-7C5CACB9AA9E}"/>
              </a:ext>
            </a:extLst>
          </p:cNvPr>
          <p:cNvGrpSpPr/>
          <p:nvPr/>
        </p:nvGrpSpPr>
        <p:grpSpPr>
          <a:xfrm>
            <a:off x="1979712" y="1844824"/>
            <a:ext cx="2094776" cy="461665"/>
            <a:chOff x="1979712" y="1844824"/>
            <a:chExt cx="2094776" cy="4616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051A35-5654-A144-9EDE-2FEA84418AA5}"/>
                </a:ext>
              </a:extLst>
            </p:cNvPr>
            <p:cNvSpPr/>
            <p:nvPr/>
          </p:nvSpPr>
          <p:spPr bwMode="auto">
            <a:xfrm>
              <a:off x="1979712" y="1844824"/>
              <a:ext cx="1800200" cy="30777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TW" sz="14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4C0F35-D7BE-3540-9175-C3A2502F011B}"/>
                </a:ext>
              </a:extLst>
            </p:cNvPr>
            <p:cNvSpPr txBox="1"/>
            <p:nvPr/>
          </p:nvSpPr>
          <p:spPr>
            <a:xfrm>
              <a:off x="3511513" y="1998712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685799" y="990600"/>
            <a:ext cx="7967475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Machine</a:t>
            </a:r>
            <a:r>
              <a:rPr dirty="0"/>
              <a:t>: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Attribute: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ID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dispatching rule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state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buffer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working space</a:t>
            </a:r>
          </a:p>
          <a:p>
            <a:pPr marL="2228850" lvl="5" indent="0"/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Method: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start processing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end processing</a:t>
            </a:r>
          </a:p>
          <a:p>
            <a:pPr defTabSz="386106">
              <a:spcBef>
                <a:spcPts val="1547"/>
              </a:spcBef>
              <a:defRPr sz="2068"/>
            </a:pPr>
            <a:r>
              <a:rPr lang="zh-TW" altLang="en-US" sz="1800" dirty="0"/>
              <a:t>在此物件的屬性中建立</a:t>
            </a:r>
            <a:r>
              <a:rPr lang="zh-CN" altLang="en-US" sz="1800" dirty="0"/>
              <a:t>兩</a:t>
            </a:r>
            <a:r>
              <a:rPr lang="zh-TW" altLang="en-US" sz="1800" dirty="0"/>
              <a:t>個</a:t>
            </a:r>
            <a:r>
              <a:rPr lang="en-US" sz="1800" dirty="0"/>
              <a:t>list </a:t>
            </a:r>
            <a:r>
              <a:rPr lang="zh-TW" altLang="en-US" sz="1800" dirty="0"/>
              <a:t>，一作機台前之暫存區</a:t>
            </a:r>
            <a:r>
              <a:rPr lang="en-US" altLang="zh-TW" sz="1800" dirty="0"/>
              <a:t>(buffer)</a:t>
            </a:r>
            <a:r>
              <a:rPr lang="en-US" sz="1800" dirty="0"/>
              <a:t>，</a:t>
            </a:r>
            <a:r>
              <a:rPr lang="zh-TW" altLang="en-US" sz="1800" dirty="0"/>
              <a:t>用以存放系統之半成品，另一個為機台的</a:t>
            </a:r>
            <a:r>
              <a:rPr lang="en-US" altLang="zh-TW" sz="1800" dirty="0"/>
              <a:t>working space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r>
              <a:rPr lang="zh-TW" altLang="en-US" sz="1800" dirty="0"/>
              <a:t>機台執行開始加工與結束工作事件。</a:t>
            </a:r>
            <a:endParaRPr lang="en-US" altLang="zh-TW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endParaRPr lang="zh-TW" altLang="en-US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endParaRPr lang="zh-TW" alt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E42C5-527B-0C46-A0DC-B5491807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96752"/>
            <a:ext cx="3945136" cy="29588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DC138-AB56-1C44-9346-C6F36AE3036B}"/>
              </a:ext>
            </a:extLst>
          </p:cNvPr>
          <p:cNvGrpSpPr/>
          <p:nvPr/>
        </p:nvGrpSpPr>
        <p:grpSpPr>
          <a:xfrm>
            <a:off x="1892968" y="1556792"/>
            <a:ext cx="2030960" cy="876672"/>
            <a:chOff x="1763688" y="1616224"/>
            <a:chExt cx="2030960" cy="87667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97BD4A-1200-1F46-802E-FD2D93530D4D}"/>
                </a:ext>
              </a:extLst>
            </p:cNvPr>
            <p:cNvSpPr/>
            <p:nvPr/>
          </p:nvSpPr>
          <p:spPr bwMode="auto">
            <a:xfrm>
              <a:off x="1763688" y="1844824"/>
              <a:ext cx="2016224" cy="64807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TW" sz="14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E2876D-6F0C-DF40-8C5A-ADDAABD9DCB1}"/>
                </a:ext>
              </a:extLst>
            </p:cNvPr>
            <p:cNvSpPr txBox="1"/>
            <p:nvPr/>
          </p:nvSpPr>
          <p:spPr>
            <a:xfrm>
              <a:off x="3231673" y="1616224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8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539552" y="990600"/>
            <a:ext cx="3598169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Factory</a:t>
            </a:r>
            <a:r>
              <a:rPr dirty="0"/>
              <a:t>:</a:t>
            </a:r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Attribute: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order information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dirty="0"/>
              <a:t>dispatching rule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en-US" sz="1800" dirty="0"/>
              <a:t>(future) event list</a:t>
            </a:r>
            <a:endParaRPr lang="en-US" dirty="0"/>
          </a:p>
          <a:p>
            <a:pPr marL="2571750" lvl="5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Statistics: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系統產出</a:t>
            </a:r>
            <a:endParaRPr lang="en-US" sz="1800" dirty="0"/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各製令模擬結果</a:t>
            </a:r>
            <a:endParaRPr lang="en-US" sz="1800" dirty="0"/>
          </a:p>
          <a:p>
            <a:pPr marL="1200150" lvl="2" indent="-342900">
              <a:buFont typeface="Wingdings" pitchFamily="2" charset="2"/>
              <a:buChar char="§"/>
            </a:pPr>
            <a:endParaRPr lang="en-US" sz="8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Method:  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建立</a:t>
            </a:r>
            <a:r>
              <a:rPr lang="en-US" altLang="zh-CN" sz="1800" dirty="0"/>
              <a:t>Factory</a:t>
            </a:r>
            <a:endParaRPr lang="en-US" sz="1800" dirty="0"/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依</a:t>
            </a:r>
            <a:r>
              <a:rPr lang="en-US" altLang="zh-CN" sz="1800" dirty="0"/>
              <a:t>event type</a:t>
            </a:r>
            <a:r>
              <a:rPr lang="zh-CN" altLang="en-US" sz="1800" dirty="0"/>
              <a:t>執行事件</a:t>
            </a:r>
            <a:endParaRPr lang="en-US" altLang="zh-CN" sz="1800" dirty="0"/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執行下次事件直到</a:t>
            </a:r>
            <a:r>
              <a:rPr lang="en-US" altLang="zh-CN" sz="1800" dirty="0"/>
              <a:t>stop</a:t>
            </a:r>
          </a:p>
          <a:p>
            <a:pPr marL="1200150" lvl="2" indent="-342900">
              <a:buFont typeface="Wingdings" pitchFamily="2" charset="2"/>
              <a:buChar char="§"/>
            </a:pPr>
            <a:r>
              <a:rPr lang="zh-CN" altLang="en-US" sz="1800" dirty="0"/>
              <a:t>更新統計量</a:t>
            </a:r>
            <a:endParaRPr lang="en-US" sz="1800" dirty="0"/>
          </a:p>
          <a:p>
            <a:pPr marL="310563" indent="-310563" defTabSz="386106">
              <a:spcBef>
                <a:spcPts val="1547"/>
              </a:spcBef>
              <a:defRPr sz="2068"/>
            </a:pPr>
            <a:endParaRPr lang="zh-TW" alt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B2A9C-4E22-A846-8FFA-ECC781B3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990600"/>
            <a:ext cx="4726043" cy="50131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863B1E-F683-3446-B5F9-4E9A23359317}"/>
              </a:ext>
            </a:extLst>
          </p:cNvPr>
          <p:cNvGrpSpPr/>
          <p:nvPr/>
        </p:nvGrpSpPr>
        <p:grpSpPr>
          <a:xfrm>
            <a:off x="1763688" y="1616224"/>
            <a:ext cx="2030960" cy="876672"/>
            <a:chOff x="1763688" y="1616224"/>
            <a:chExt cx="2030960" cy="8766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F5BFB3-4888-3349-A96F-4DB8444D048C}"/>
                </a:ext>
              </a:extLst>
            </p:cNvPr>
            <p:cNvSpPr/>
            <p:nvPr/>
          </p:nvSpPr>
          <p:spPr bwMode="auto">
            <a:xfrm>
              <a:off x="1763688" y="1844824"/>
              <a:ext cx="2016224" cy="64807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TW" sz="14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2F2A43-3B95-F042-9B75-52159726344C}"/>
                </a:ext>
              </a:extLst>
            </p:cNvPr>
            <p:cNvSpPr txBox="1"/>
            <p:nvPr/>
          </p:nvSpPr>
          <p:spPr>
            <a:xfrm>
              <a:off x="3231673" y="1616224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66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lass類別 &amp; 物件應用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525779">
              <a:spcBef>
                <a:spcPts val="1400"/>
              </a:spcBef>
              <a:defRPr sz="6300"/>
            </a:lvl1pPr>
          </a:lstStyle>
          <a:p>
            <a:pPr algn="ctr"/>
            <a:r>
              <a:rPr sz="3600" dirty="0" err="1"/>
              <a:t>Class類別</a:t>
            </a:r>
            <a:r>
              <a:rPr sz="3600" dirty="0"/>
              <a:t> &amp; </a:t>
            </a:r>
            <a:r>
              <a:rPr sz="3600" dirty="0" err="1"/>
              <a:t>物件應用</a:t>
            </a:r>
            <a:endParaRPr sz="3600" dirty="0"/>
          </a:p>
        </p:txBody>
      </p:sp>
      <p:sp>
        <p:nvSpPr>
          <p:cNvPr id="312" name="Entity:…"/>
          <p:cNvSpPr txBox="1">
            <a:spLocks noGrp="1"/>
          </p:cNvSpPr>
          <p:nvPr>
            <p:ph idx="1"/>
          </p:nvPr>
        </p:nvSpPr>
        <p:spPr>
          <a:xfrm>
            <a:off x="539552" y="990600"/>
            <a:ext cx="3598169" cy="5246712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Factory</a:t>
            </a:r>
            <a:r>
              <a:rPr dirty="0"/>
              <a:t>:</a:t>
            </a:r>
            <a:endParaRPr lang="en-US" dirty="0"/>
          </a:p>
          <a:p>
            <a:pPr marL="690790" lvl="1" indent="-290740" defTabSz="361460">
              <a:spcBef>
                <a:spcPts val="1477"/>
              </a:spcBef>
              <a:buFont typeface="Wingdings" pitchFamily="2" charset="2"/>
              <a:buChar char="§"/>
              <a:defRPr sz="1936"/>
            </a:pPr>
            <a:r>
              <a:rPr lang="en-US" altLang="zh-TW" sz="1400" dirty="0"/>
              <a:t>__build__(): </a:t>
            </a:r>
            <a:r>
              <a:rPr lang="zh-TW" altLang="en-US" sz="1400" dirty="0"/>
              <a:t>設定建造一個工廠所需的物件，</a:t>
            </a:r>
            <a:r>
              <a:rPr lang="zh-CN" altLang="en-US" sz="1400" dirty="0"/>
              <a:t>例如：一個</a:t>
            </a:r>
            <a:r>
              <a:rPr lang="en-US" altLang="zh-CN" sz="1400" dirty="0"/>
              <a:t>Source</a:t>
            </a:r>
            <a:r>
              <a:rPr lang="zh-CN" altLang="en-US" sz="1400" dirty="0"/>
              <a:t>、三部機台。</a:t>
            </a:r>
            <a:endParaRPr lang="zh-TW" altLang="en-US" sz="1400" dirty="0"/>
          </a:p>
          <a:p>
            <a:pPr marL="690790" lvl="1" indent="-290740" defTabSz="361460">
              <a:spcBef>
                <a:spcPts val="1477"/>
              </a:spcBef>
              <a:buFont typeface="Wingdings" pitchFamily="2" charset="2"/>
              <a:buChar char="§"/>
              <a:defRPr sz="1936"/>
            </a:pPr>
            <a:r>
              <a:rPr lang="zh-TW" altLang="en-US" sz="1400" dirty="0"/>
              <a:t>需提供更新</a:t>
            </a:r>
            <a:r>
              <a:rPr lang="en-US" altLang="zh-TW" sz="1400" dirty="0"/>
              <a:t>order statistic</a:t>
            </a:r>
            <a:r>
              <a:rPr lang="zh-TW" altLang="en-US" sz="1400" dirty="0"/>
              <a:t>的功能</a:t>
            </a:r>
            <a:r>
              <a:rPr lang="en-US" altLang="zh-TW" sz="1400" dirty="0"/>
              <a:t>, </a:t>
            </a:r>
            <a:r>
              <a:rPr lang="zh-TW" altLang="en-US" sz="1400" dirty="0"/>
              <a:t>以計算平均</a:t>
            </a:r>
            <a:r>
              <a:rPr lang="en-US" altLang="zh-TW" sz="1400" dirty="0"/>
              <a:t>flow time</a:t>
            </a:r>
            <a:r>
              <a:rPr lang="zh-TW" altLang="en-US" sz="1400" dirty="0"/>
              <a:t>、</a:t>
            </a:r>
            <a:r>
              <a:rPr lang="en-US" altLang="zh-TW" sz="1400" dirty="0"/>
              <a:t>lateness</a:t>
            </a:r>
            <a:r>
              <a:rPr lang="zh-TW" altLang="en-US" sz="1400" dirty="0"/>
              <a:t>、</a:t>
            </a:r>
            <a:r>
              <a:rPr lang="en-US" altLang="zh-TW" sz="1400" dirty="0"/>
              <a:t>tardiness</a:t>
            </a:r>
            <a:endParaRPr lang="en-US" sz="1400" dirty="0"/>
          </a:p>
          <a:p>
            <a:pPr marL="710613" lvl="1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zh-TW" altLang="en-US" sz="1400" dirty="0"/>
              <a:t>使用</a:t>
            </a:r>
            <a:r>
              <a:rPr lang="en-US" altLang="zh-TW" sz="1400" dirty="0" err="1"/>
              <a:t>gantt_plot</a:t>
            </a:r>
            <a:r>
              <a:rPr lang="zh-TW" altLang="en-US" sz="1400" dirty="0"/>
              <a:t>，繪製排程結果之甘特圖。</a:t>
            </a:r>
          </a:p>
          <a:p>
            <a:pPr marL="310563" indent="-310563" defTabSz="386106">
              <a:spcBef>
                <a:spcPts val="1547"/>
              </a:spcBef>
              <a:defRPr sz="2068"/>
            </a:pPr>
            <a:endParaRPr lang="en-US" altLang="zh-TW" sz="1800" dirty="0"/>
          </a:p>
          <a:p>
            <a:pPr marL="710613" lvl="1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dirty="0"/>
              <a:t>Components:</a:t>
            </a:r>
          </a:p>
          <a:p>
            <a:pPr marL="1110663" lvl="2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sz="1400" dirty="0"/>
              <a:t>Source</a:t>
            </a:r>
          </a:p>
          <a:p>
            <a:pPr marL="1110663" lvl="2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sz="1400" dirty="0"/>
              <a:t>Machine A</a:t>
            </a:r>
          </a:p>
          <a:p>
            <a:pPr marL="1110663" lvl="2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sz="1400" dirty="0"/>
              <a:t>Machine B</a:t>
            </a:r>
          </a:p>
          <a:p>
            <a:pPr marL="1110663" lvl="2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r>
              <a:rPr lang="en-US" altLang="zh-TW" sz="1400" dirty="0"/>
              <a:t>Machine C</a:t>
            </a:r>
          </a:p>
          <a:p>
            <a:pPr marL="710613" lvl="1" indent="-310563" defTabSz="386106">
              <a:spcBef>
                <a:spcPts val="1547"/>
              </a:spcBef>
              <a:buFont typeface="Wingdings" pitchFamily="2" charset="2"/>
              <a:buChar char="§"/>
              <a:defRPr sz="2068"/>
            </a:pPr>
            <a:endParaRPr lang="zh-TW" alt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B2A9C-4E22-A846-8FFA-ECC781B3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990600"/>
            <a:ext cx="4726043" cy="5013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48389-ABB9-5946-9FF8-7B5BB15E3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721" y="3789040"/>
            <a:ext cx="5006674" cy="1296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987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11560" y="96385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主程式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4440A-A5AE-944B-93A2-0F72856C4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5544616" cy="40393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 Arrow Callout 5">
            <a:extLst>
              <a:ext uri="{FF2B5EF4-FFF2-40B4-BE49-F238E27FC236}">
                <a16:creationId xmlns:a16="http://schemas.microsoft.com/office/drawing/2014/main" id="{94ADC44C-E275-4544-A422-F4D5E481C256}"/>
              </a:ext>
            </a:extLst>
          </p:cNvPr>
          <p:cNvSpPr/>
          <p:nvPr/>
        </p:nvSpPr>
        <p:spPr bwMode="auto">
          <a:xfrm>
            <a:off x="6480212" y="1916832"/>
            <a:ext cx="1944216" cy="936104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235"/>
            </a:avLst>
          </a:prstGeom>
          <a:solidFill>
            <a:srgbClr val="00CCFF">
              <a:alpha val="2431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dirty="0">
                <a:solidFill>
                  <a:schemeClr val="tx1"/>
                </a:solidFill>
              </a:rPr>
              <a:t>讀取製令資訊表，將製令依照來到時間排序</a:t>
            </a:r>
            <a:endParaRPr lang="en-TW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Left Arrow Callout 15">
            <a:extLst>
              <a:ext uri="{FF2B5EF4-FFF2-40B4-BE49-F238E27FC236}">
                <a16:creationId xmlns:a16="http://schemas.microsoft.com/office/drawing/2014/main" id="{6CB274C6-205D-7940-BC61-8309BB611E74}"/>
              </a:ext>
            </a:extLst>
          </p:cNvPr>
          <p:cNvSpPr/>
          <p:nvPr/>
        </p:nvSpPr>
        <p:spPr bwMode="auto">
          <a:xfrm>
            <a:off x="6500239" y="3045708"/>
            <a:ext cx="1944216" cy="504056"/>
          </a:xfrm>
          <a:prstGeom prst="leftArrowCallout">
            <a:avLst/>
          </a:prstGeom>
          <a:solidFill>
            <a:srgbClr val="92D050">
              <a:alpha val="3529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選擇適合的派工法則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Left Arrow Callout 16">
            <a:extLst>
              <a:ext uri="{FF2B5EF4-FFF2-40B4-BE49-F238E27FC236}">
                <a16:creationId xmlns:a16="http://schemas.microsoft.com/office/drawing/2014/main" id="{6CA553D8-1F79-244E-AF51-4D80500CD6AE}"/>
              </a:ext>
            </a:extLst>
          </p:cNvPr>
          <p:cNvSpPr/>
          <p:nvPr/>
        </p:nvSpPr>
        <p:spPr bwMode="auto">
          <a:xfrm>
            <a:off x="6480211" y="3861048"/>
            <a:ext cx="1964243" cy="802904"/>
          </a:xfrm>
          <a:prstGeom prst="leftArrowCallout">
            <a:avLst/>
          </a:prstGeom>
          <a:solidFill>
            <a:srgbClr val="FF0000">
              <a:alpha val="29804"/>
            </a:srgb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itchFamily="18" charset="0"/>
                <a:ea typeface="標楷體" pitchFamily="65" charset="-120"/>
              </a:rPr>
              <a:t>建立欲模擬之生產系統，並開始</a:t>
            </a:r>
            <a:r>
              <a:rPr lang="zh-CN" altLang="en-US" dirty="0"/>
              <a:t>事件排程法</a:t>
            </a:r>
            <a:endParaRPr lang="en-TW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6DF455-4E9A-2046-8B77-90A0B1FBF4D4}"/>
              </a:ext>
            </a:extLst>
          </p:cNvPr>
          <p:cNvSpPr/>
          <p:nvPr/>
        </p:nvSpPr>
        <p:spPr bwMode="auto">
          <a:xfrm>
            <a:off x="827584" y="1844824"/>
            <a:ext cx="5328592" cy="1152000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D4DA65E-51E7-D941-8F66-7BB065A703CD}"/>
              </a:ext>
            </a:extLst>
          </p:cNvPr>
          <p:cNvSpPr/>
          <p:nvPr/>
        </p:nvSpPr>
        <p:spPr bwMode="auto">
          <a:xfrm>
            <a:off x="827584" y="3145401"/>
            <a:ext cx="5328592" cy="396000"/>
          </a:xfrm>
          <a:prstGeom prst="round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6B96E6-87CF-5C44-95AC-9AF06120F632}"/>
              </a:ext>
            </a:extLst>
          </p:cNvPr>
          <p:cNvSpPr/>
          <p:nvPr/>
        </p:nvSpPr>
        <p:spPr bwMode="auto">
          <a:xfrm>
            <a:off x="827584" y="3727952"/>
            <a:ext cx="5328592" cy="936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E1870E3-0C30-7D45-B496-FC41510CA581}"/>
              </a:ext>
            </a:extLst>
          </p:cNvPr>
          <p:cNvSpPr/>
          <p:nvPr/>
        </p:nvSpPr>
        <p:spPr bwMode="auto">
          <a:xfrm>
            <a:off x="827584" y="4849661"/>
            <a:ext cx="5328592" cy="792000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Left Arrow Callout 23">
            <a:extLst>
              <a:ext uri="{FF2B5EF4-FFF2-40B4-BE49-F238E27FC236}">
                <a16:creationId xmlns:a16="http://schemas.microsoft.com/office/drawing/2014/main" id="{7A329D45-8475-0A48-A429-176F5F5045BC}"/>
              </a:ext>
            </a:extLst>
          </p:cNvPr>
          <p:cNvSpPr/>
          <p:nvPr/>
        </p:nvSpPr>
        <p:spPr bwMode="auto">
          <a:xfrm>
            <a:off x="6500239" y="4993633"/>
            <a:ext cx="1944216" cy="504056"/>
          </a:xfrm>
          <a:prstGeom prst="leftArrowCallout">
            <a:avLst/>
          </a:prstGeom>
          <a:solidFill>
            <a:srgbClr val="FFC000">
              <a:alpha val="3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輸出排程結果與系統績效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6710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11560" y="963851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離散事件排程法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3F4B2-C3C8-8644-B1AE-1B9A3B653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117739"/>
            <a:ext cx="4896544" cy="30313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2F01168-B2AF-1241-A8E2-98C0AA84C4AC}"/>
              </a:ext>
            </a:extLst>
          </p:cNvPr>
          <p:cNvSpPr/>
          <p:nvPr/>
        </p:nvSpPr>
        <p:spPr bwMode="auto">
          <a:xfrm>
            <a:off x="2455881" y="1677947"/>
            <a:ext cx="2633914" cy="311226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F391D1-F7D2-AC41-A340-CA8756093CCA}"/>
              </a:ext>
            </a:extLst>
          </p:cNvPr>
          <p:cNvSpPr/>
          <p:nvPr/>
        </p:nvSpPr>
        <p:spPr bwMode="auto">
          <a:xfrm>
            <a:off x="2455881" y="2707152"/>
            <a:ext cx="2633914" cy="2157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F6F277-B93F-0E46-A46A-6DDF4A72E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803" y="3553016"/>
            <a:ext cx="3946701" cy="327265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D6EF8-3760-C14D-A6EF-AF91EF87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599155"/>
            <a:ext cx="4481210" cy="116179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74AD704-159D-2C4A-8090-44E327F37376}"/>
              </a:ext>
            </a:extLst>
          </p:cNvPr>
          <p:cNvSpPr/>
          <p:nvPr/>
        </p:nvSpPr>
        <p:spPr bwMode="auto">
          <a:xfrm>
            <a:off x="5652121" y="4077072"/>
            <a:ext cx="2160239" cy="216024"/>
          </a:xfrm>
          <a:prstGeom prst="rect">
            <a:avLst/>
          </a:prstGeom>
          <a:solidFill>
            <a:srgbClr val="FF0000">
              <a:alpha val="4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46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5" grpId="0" animBg="1"/>
      <p:bldP spid="15" grpId="1" animBg="1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07504" y="980728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來到事件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C75B3-E3FD-CA46-9FC1-A8BE0D9F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88505"/>
            <a:ext cx="5849463" cy="4953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Left Arrow Callout 15">
            <a:extLst>
              <a:ext uri="{FF2B5EF4-FFF2-40B4-BE49-F238E27FC236}">
                <a16:creationId xmlns:a16="http://schemas.microsoft.com/office/drawing/2014/main" id="{15D5C413-F5B9-9C43-B81A-8ADBD5EBF3EE}"/>
              </a:ext>
            </a:extLst>
          </p:cNvPr>
          <p:cNvSpPr/>
          <p:nvPr/>
        </p:nvSpPr>
        <p:spPr bwMode="auto">
          <a:xfrm>
            <a:off x="6461022" y="1700808"/>
            <a:ext cx="2318063" cy="1440160"/>
          </a:xfrm>
          <a:prstGeom prst="leftArrowCallout">
            <a:avLst>
              <a:gd name="adj1" fmla="val 9523"/>
              <a:gd name="adj2" fmla="val 9522"/>
              <a:gd name="adj3" fmla="val 17261"/>
              <a:gd name="adj4" fmla="val 71196"/>
            </a:avLst>
          </a:prstGeom>
          <a:solidFill>
            <a:srgbClr val="00CCFF">
              <a:alpha val="2431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dirty="0">
                <a:solidFill>
                  <a:schemeClr val="tx1"/>
                </a:solidFill>
              </a:rPr>
              <a:t>從資訊表讀取將來到之製令資訊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altLang="zh-CN" dirty="0">
                <a:solidFill>
                  <a:schemeClr val="tx1"/>
                </a:solidFill>
              </a:rPr>
              <a:t>(ID, routing, DD etc.)</a:t>
            </a:r>
            <a:endParaRPr lang="en-TW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  <a:highlight>
                  <a:srgbClr val="CCFFCC"/>
                </a:highlight>
              </a:rPr>
              <a:t>並生成</a:t>
            </a:r>
            <a:r>
              <a:rPr lang="en-US" altLang="zh-CN" dirty="0">
                <a:solidFill>
                  <a:schemeClr val="tx1"/>
                </a:solidFill>
                <a:highlight>
                  <a:srgbClr val="CCFFCC"/>
                </a:highlight>
              </a:rPr>
              <a:t>Order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更新投料數量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Left Arrow Callout 18">
            <a:extLst>
              <a:ext uri="{FF2B5EF4-FFF2-40B4-BE49-F238E27FC236}">
                <a16:creationId xmlns:a16="http://schemas.microsoft.com/office/drawing/2014/main" id="{682F6D9D-495B-F348-BE00-507955765724}"/>
              </a:ext>
            </a:extLst>
          </p:cNvPr>
          <p:cNvSpPr/>
          <p:nvPr/>
        </p:nvSpPr>
        <p:spPr bwMode="auto">
          <a:xfrm>
            <a:off x="6465071" y="3717032"/>
            <a:ext cx="2314013" cy="50405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0556"/>
            </a:avLst>
          </a:prstGeom>
          <a:solidFill>
            <a:srgbClr val="FFC000">
              <a:alpha val="3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預排下一張製令的來到事件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DD8771-6EFC-BC44-9346-C63BA288C510}"/>
              </a:ext>
            </a:extLst>
          </p:cNvPr>
          <p:cNvSpPr/>
          <p:nvPr/>
        </p:nvSpPr>
        <p:spPr bwMode="auto">
          <a:xfrm>
            <a:off x="345726" y="1779848"/>
            <a:ext cx="6026473" cy="1889036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A95D36-DA51-C84E-8229-DB3387609992}"/>
              </a:ext>
            </a:extLst>
          </p:cNvPr>
          <p:cNvSpPr/>
          <p:nvPr/>
        </p:nvSpPr>
        <p:spPr bwMode="auto">
          <a:xfrm>
            <a:off x="434549" y="2780928"/>
            <a:ext cx="2481267" cy="178010"/>
          </a:xfrm>
          <a:prstGeom prst="rect">
            <a:avLst/>
          </a:prstGeom>
          <a:solidFill>
            <a:srgbClr val="CCFFCC">
              <a:alpha val="46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81BA8E-4A17-554B-8DC5-E5F7D2B63CBC}"/>
              </a:ext>
            </a:extLst>
          </p:cNvPr>
          <p:cNvSpPr/>
          <p:nvPr/>
        </p:nvSpPr>
        <p:spPr bwMode="auto">
          <a:xfrm>
            <a:off x="339816" y="3812900"/>
            <a:ext cx="6026473" cy="840236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B5D8EE3-B141-8849-B200-386C87A65AE4}"/>
              </a:ext>
            </a:extLst>
          </p:cNvPr>
          <p:cNvSpPr/>
          <p:nvPr/>
        </p:nvSpPr>
        <p:spPr bwMode="auto">
          <a:xfrm>
            <a:off x="339815" y="4797152"/>
            <a:ext cx="6026473" cy="136815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Left Arrow Callout 23">
            <a:extLst>
              <a:ext uri="{FF2B5EF4-FFF2-40B4-BE49-F238E27FC236}">
                <a16:creationId xmlns:a16="http://schemas.microsoft.com/office/drawing/2014/main" id="{C1B9E041-64B7-CE4F-9012-B3E73A4C6FC9}"/>
              </a:ext>
            </a:extLst>
          </p:cNvPr>
          <p:cNvSpPr/>
          <p:nvPr/>
        </p:nvSpPr>
        <p:spPr bwMode="auto">
          <a:xfrm>
            <a:off x="6461021" y="4581128"/>
            <a:ext cx="2454379" cy="1656184"/>
          </a:xfrm>
          <a:prstGeom prst="leftArrowCallout">
            <a:avLst>
              <a:gd name="adj1" fmla="val 9523"/>
              <a:gd name="adj2" fmla="val 9522"/>
              <a:gd name="adj3" fmla="val 17261"/>
              <a:gd name="adj4" fmla="val 75493"/>
            </a:avLst>
          </a:prstGeom>
          <a:solidFill>
            <a:srgbClr val="FF26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判斷來到之製令的第一站為哪部機台，送往其暫存區，並執行以下邏輯：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IF &lt;</a:t>
            </a:r>
            <a:r>
              <a:rPr lang="zh-CN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機台有空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&gt; { </a:t>
            </a:r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       </a:t>
            </a:r>
            <a:endParaRPr lang="en-US" altLang="zh-CN" sz="12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安排</a:t>
            </a:r>
            <a:r>
              <a:rPr lang="zh-CN" altLang="en-US" sz="1100" b="1" u="sng" dirty="0">
                <a:solidFill>
                  <a:srgbClr val="0070C0"/>
                </a:solidFill>
                <a:highlight>
                  <a:srgbClr val="C0C0C0"/>
                </a:highlight>
              </a:rPr>
              <a:t>派工事件</a:t>
            </a:r>
            <a:r>
              <a:rPr lang="en-US" altLang="zh-TW" sz="1100" b="1" dirty="0">
                <a:solidFill>
                  <a:srgbClr val="0070C0"/>
                </a:solidFill>
                <a:highlight>
                  <a:srgbClr val="C0C0C0"/>
                </a:highlight>
              </a:rPr>
              <a:t>&gt;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}</a:t>
            </a:r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      </a:t>
            </a:r>
            <a:endParaRPr lang="en-US" altLang="zh-CN" sz="12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ELSE {</a:t>
            </a:r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                         </a:t>
            </a:r>
            <a:endParaRPr lang="en-US" altLang="zh-CN" sz="1200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highlight>
                  <a:srgbClr val="C0C0C0"/>
                </a:highlight>
              </a:rPr>
              <a:t>  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  <a:highlight>
                  <a:srgbClr val="C0C0C0"/>
                </a:highlight>
              </a:rPr>
              <a:t>製令在暫存區等待</a:t>
            </a:r>
            <a:r>
              <a:rPr lang="en-US" altLang="zh-CN" sz="1200" dirty="0">
                <a:solidFill>
                  <a:schemeClr val="tx1"/>
                </a:solidFill>
                <a:highlight>
                  <a:srgbClr val="C0C0C0"/>
                </a:highlight>
              </a:rPr>
              <a:t>&gt; }</a:t>
            </a:r>
          </a:p>
          <a:p>
            <a:pPr eaLnBrk="1" hangingPunct="1"/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52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467544" y="1182422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派工</a:t>
            </a:r>
            <a:r>
              <a:rPr lang="zh-TW" altLang="en-US" b="1" dirty="0">
                <a:solidFill>
                  <a:srgbClr val="FF0000"/>
                </a:solidFill>
              </a:rPr>
              <a:t>事件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71488-3CF6-494F-BD5F-1CDC47FA8CB6}"/>
              </a:ext>
            </a:extLst>
          </p:cNvPr>
          <p:cNvGrpSpPr>
            <a:grpSpLocks noChangeAspect="1"/>
          </p:cNvGrpSpPr>
          <p:nvPr/>
        </p:nvGrpSpPr>
        <p:grpSpPr>
          <a:xfrm>
            <a:off x="588565" y="1554379"/>
            <a:ext cx="4487491" cy="1151467"/>
            <a:chOff x="588565" y="1554379"/>
            <a:chExt cx="6119962" cy="15703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6FEF97-0E4A-5243-B4E0-83BB786AE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65" y="1554379"/>
              <a:ext cx="6119962" cy="1570350"/>
            </a:xfrm>
            <a:prstGeom prst="rect">
              <a:avLst/>
            </a:prstGeom>
            <a:solidFill>
              <a:srgbClr val="FF26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174980-F68B-914B-BA2A-F26B6D57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214" y="1844824"/>
              <a:ext cx="1152474" cy="281520"/>
            </a:xfrm>
            <a:prstGeom prst="rect">
              <a:avLst/>
            </a:prstGeom>
          </p:spPr>
        </p:pic>
      </p:grp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B2E1F47F-E15D-5545-A0DC-FA328DB9294C}"/>
              </a:ext>
            </a:extLst>
          </p:cNvPr>
          <p:cNvSpPr/>
          <p:nvPr/>
        </p:nvSpPr>
        <p:spPr bwMode="auto">
          <a:xfrm>
            <a:off x="5211420" y="1875350"/>
            <a:ext cx="3312368" cy="76156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0556"/>
            </a:avLst>
          </a:prstGeom>
          <a:solidFill>
            <a:schemeClr val="bg2">
              <a:lumMod val="40000"/>
              <a:lumOff val="60000"/>
              <a:alpha val="34902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zh-CN" altLang="en-US" dirty="0">
                <a:solidFill>
                  <a:schemeClr val="tx1"/>
                </a:solidFill>
              </a:rPr>
              <a:t>待所有工件都來到後，各機台執行</a:t>
            </a:r>
            <a:r>
              <a:rPr lang="zh-CN" altLang="en-US" b="1" u="sng" dirty="0">
                <a:solidFill>
                  <a:srgbClr val="0070C0"/>
                </a:solidFill>
              </a:rPr>
              <a:t>開始加工事件</a:t>
            </a:r>
            <a:r>
              <a:rPr lang="zh-CN" altLang="en-US" dirty="0">
                <a:solidFill>
                  <a:schemeClr val="tx1"/>
                </a:solidFill>
              </a:rPr>
              <a:t>，並更新</a:t>
            </a:r>
            <a:r>
              <a:rPr lang="en-US" altLang="zh-CN" dirty="0">
                <a:solidFill>
                  <a:schemeClr val="tx1"/>
                </a:solidFill>
              </a:rPr>
              <a:t> future event list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8180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61407-5118-D84E-95C3-92169043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10711"/>
            <a:ext cx="5685167" cy="4926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07504" y="980728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開始加工</a:t>
            </a:r>
            <a:r>
              <a:rPr lang="zh-TW" altLang="en-US" b="1" dirty="0">
                <a:solidFill>
                  <a:srgbClr val="FF0000"/>
                </a:solidFill>
              </a:rPr>
              <a:t>事件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Left Arrow Callout 15">
            <a:extLst>
              <a:ext uri="{FF2B5EF4-FFF2-40B4-BE49-F238E27FC236}">
                <a16:creationId xmlns:a16="http://schemas.microsoft.com/office/drawing/2014/main" id="{15D5C413-F5B9-9C43-B81A-8ADBD5EBF3EE}"/>
              </a:ext>
            </a:extLst>
          </p:cNvPr>
          <p:cNvSpPr/>
          <p:nvPr/>
        </p:nvSpPr>
        <p:spPr bwMode="auto">
          <a:xfrm>
            <a:off x="6438636" y="4797152"/>
            <a:ext cx="2318063" cy="487524"/>
          </a:xfrm>
          <a:prstGeom prst="leftArrowCallout">
            <a:avLst>
              <a:gd name="adj1" fmla="val 29571"/>
              <a:gd name="adj2" fmla="val 39058"/>
              <a:gd name="adj3" fmla="val 38648"/>
              <a:gd name="adj4" fmla="val 71196"/>
            </a:avLst>
          </a:prstGeom>
          <a:solidFill>
            <a:srgbClr val="00CCFF">
              <a:alpha val="2431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紀錄機台的加工資訊，以繪製甘特圖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Left Arrow Callout 18">
            <a:extLst>
              <a:ext uri="{FF2B5EF4-FFF2-40B4-BE49-F238E27FC236}">
                <a16:creationId xmlns:a16="http://schemas.microsoft.com/office/drawing/2014/main" id="{682F6D9D-495B-F348-BE00-507955765724}"/>
              </a:ext>
            </a:extLst>
          </p:cNvPr>
          <p:cNvSpPr/>
          <p:nvPr/>
        </p:nvSpPr>
        <p:spPr bwMode="auto">
          <a:xfrm>
            <a:off x="6461022" y="5589240"/>
            <a:ext cx="2314013" cy="72008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0556"/>
            </a:avLst>
          </a:prstGeom>
          <a:solidFill>
            <a:srgbClr val="FFC000">
              <a:alpha val="3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tx1"/>
                </a:solidFill>
              </a:rPr>
              <a:t>預排該機台的</a:t>
            </a:r>
            <a:r>
              <a:rPr lang="zh-CN" altLang="en-US" b="1" u="sng" dirty="0">
                <a:solidFill>
                  <a:srgbClr val="0070C0"/>
                </a:solidFill>
              </a:rPr>
              <a:t>結束加工事件</a:t>
            </a:r>
            <a:r>
              <a:rPr lang="zh-CN" altLang="en-US" dirty="0">
                <a:solidFill>
                  <a:schemeClr val="tx1"/>
                </a:solidFill>
              </a:rPr>
              <a:t>與更新製令的加工進度</a:t>
            </a:r>
            <a:endParaRPr kumimoji="1" lang="en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DD8771-6EFC-BC44-9346-C63BA288C510}"/>
              </a:ext>
            </a:extLst>
          </p:cNvPr>
          <p:cNvSpPr/>
          <p:nvPr/>
        </p:nvSpPr>
        <p:spPr bwMode="auto">
          <a:xfrm>
            <a:off x="337576" y="4907868"/>
            <a:ext cx="6026473" cy="304800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81BA8E-4A17-554B-8DC5-E5F7D2B63CBC}"/>
              </a:ext>
            </a:extLst>
          </p:cNvPr>
          <p:cNvSpPr/>
          <p:nvPr/>
        </p:nvSpPr>
        <p:spPr bwMode="auto">
          <a:xfrm>
            <a:off x="337577" y="5726284"/>
            <a:ext cx="6026473" cy="468000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B5D8EE3-B141-8849-B200-386C87A65AE4}"/>
              </a:ext>
            </a:extLst>
          </p:cNvPr>
          <p:cNvSpPr/>
          <p:nvPr/>
        </p:nvSpPr>
        <p:spPr bwMode="auto">
          <a:xfrm>
            <a:off x="337577" y="1507232"/>
            <a:ext cx="6026473" cy="3217911"/>
          </a:xfrm>
          <a:prstGeom prst="roundRect">
            <a:avLst>
              <a:gd name="adj" fmla="val 2292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TW" sz="14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Left Arrow Callout 23">
            <a:extLst>
              <a:ext uri="{FF2B5EF4-FFF2-40B4-BE49-F238E27FC236}">
                <a16:creationId xmlns:a16="http://schemas.microsoft.com/office/drawing/2014/main" id="{C1B9E041-64B7-CE4F-9012-B3E73A4C6FC9}"/>
              </a:ext>
            </a:extLst>
          </p:cNvPr>
          <p:cNvSpPr/>
          <p:nvPr/>
        </p:nvSpPr>
        <p:spPr bwMode="auto">
          <a:xfrm>
            <a:off x="6456972" y="2007292"/>
            <a:ext cx="2579524" cy="1709740"/>
          </a:xfrm>
          <a:prstGeom prst="leftArrowCallout">
            <a:avLst>
              <a:gd name="adj1" fmla="val 9523"/>
              <a:gd name="adj2" fmla="val 9522"/>
              <a:gd name="adj3" fmla="val 17261"/>
              <a:gd name="adj4" fmla="val 80942"/>
            </a:avLst>
          </a:prstGeom>
          <a:solidFill>
            <a:srgbClr val="FF26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IF&lt;</a:t>
            </a:r>
            <a:r>
              <a:rPr lang="zh-CN" altLang="en-US" sz="1200" dirty="0">
                <a:solidFill>
                  <a:schemeClr val="tx1"/>
                </a:solidFill>
              </a:rPr>
              <a:t>機台閒置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  IF&lt;</a:t>
            </a:r>
            <a:r>
              <a:rPr lang="zh-CN" altLang="en-US" sz="1200" dirty="0">
                <a:solidFill>
                  <a:schemeClr val="tx1"/>
                </a:solidFill>
              </a:rPr>
              <a:t>暫存區有製令待加工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    {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      &lt;</a:t>
            </a:r>
            <a:r>
              <a:rPr lang="zh-TW" altLang="en-US" sz="1200" dirty="0">
                <a:solidFill>
                  <a:schemeClr val="tx1"/>
                </a:solidFill>
              </a:rPr>
              <a:t>依派工法則選擇</a:t>
            </a:r>
            <a:r>
              <a:rPr lang="zh-CN" altLang="en-US" sz="1200" dirty="0">
                <a:solidFill>
                  <a:schemeClr val="tx1"/>
                </a:solidFill>
              </a:rPr>
              <a:t>製令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      &lt;</a:t>
            </a:r>
            <a:r>
              <a:rPr lang="zh-CN" altLang="en-US" sz="1200" dirty="0">
                <a:solidFill>
                  <a:schemeClr val="tx1"/>
                </a:solidFill>
              </a:rPr>
              <a:t>將該製令從</a:t>
            </a:r>
            <a:r>
              <a:rPr lang="en-US" altLang="zh-CN" sz="1200" dirty="0">
                <a:solidFill>
                  <a:schemeClr val="tx1"/>
                </a:solidFill>
              </a:rPr>
              <a:t>buffer</a:t>
            </a:r>
            <a:r>
              <a:rPr lang="zh-TW" altLang="en-US" sz="1200" dirty="0">
                <a:solidFill>
                  <a:schemeClr val="tx1"/>
                </a:solidFill>
              </a:rPr>
              <a:t>移除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>
                <a:solidFill>
                  <a:schemeClr val="tx1"/>
                </a:solidFill>
              </a:rPr>
              <a:t>    &lt;</a:t>
            </a:r>
            <a:r>
              <a:rPr lang="zh-TW" altLang="en-US" sz="1200" dirty="0">
                <a:solidFill>
                  <a:schemeClr val="tx1"/>
                </a:solidFill>
              </a:rPr>
              <a:t>將該製令加入工作區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>
                <a:solidFill>
                  <a:schemeClr val="tx1"/>
                </a:solidFill>
              </a:rPr>
              <a:t>    &lt;</a:t>
            </a:r>
            <a:r>
              <a:rPr lang="zh-TW" altLang="en-US" sz="1200" dirty="0">
                <a:solidFill>
                  <a:schemeClr val="tx1"/>
                </a:solidFill>
              </a:rPr>
              <a:t>讀取製令之加工時間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</a:t>
            </a:r>
            <a:r>
              <a:rPr lang="en-US" altLang="zh-TW" sz="1200" dirty="0">
                <a:solidFill>
                  <a:schemeClr val="tx1"/>
                </a:solidFill>
              </a:rPr>
              <a:t>    &lt;</a:t>
            </a:r>
            <a:r>
              <a:rPr lang="zh-TW" altLang="en-US" sz="1200" dirty="0">
                <a:solidFill>
                  <a:schemeClr val="tx1"/>
                </a:solidFill>
              </a:rPr>
              <a:t>更改機台狀態為</a:t>
            </a:r>
            <a:r>
              <a:rPr lang="zh-TW" altLang="en-US" sz="1200" b="1" dirty="0">
                <a:solidFill>
                  <a:schemeClr val="tx1"/>
                </a:solidFill>
              </a:rPr>
              <a:t>忙碌</a:t>
            </a:r>
            <a:r>
              <a:rPr lang="en-US" altLang="zh-TW" sz="1200" b="1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b="1" dirty="0">
                <a:solidFill>
                  <a:schemeClr val="tx1"/>
                </a:solidFill>
              </a:rPr>
              <a:t>      </a:t>
            </a:r>
            <a:r>
              <a:rPr lang="en-US" altLang="zh-CN" sz="1200" dirty="0">
                <a:solidFill>
                  <a:schemeClr val="tx1"/>
                </a:solidFill>
              </a:rPr>
              <a:t>}</a:t>
            </a:r>
          </a:p>
          <a:p>
            <a:pPr eaLnBrk="1" hangingPunct="1"/>
            <a:endParaRPr lang="en-US" altLang="zh-CN" sz="1200" dirty="0">
              <a:solidFill>
                <a:schemeClr val="tx1"/>
              </a:solidFill>
            </a:endParaRPr>
          </a:p>
          <a:p>
            <a:pPr eaLnBrk="1" hangingPunct="1"/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35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8"/>
          <p:cNvSpPr>
            <a:spLocks noChangeArrowheads="1"/>
          </p:cNvSpPr>
          <p:nvPr/>
        </p:nvSpPr>
        <p:spPr bwMode="auto">
          <a:xfrm>
            <a:off x="228600" y="152400"/>
            <a:ext cx="8915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4000"/>
              <a:t>python</a:t>
            </a:r>
            <a:r>
              <a:rPr lang="zh-TW" altLang="en-US" sz="4000"/>
              <a:t>語言之模擬模式構建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10496" y="1185154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結束加工</a:t>
            </a:r>
            <a:r>
              <a:rPr lang="zh-TW" altLang="en-US" b="1" dirty="0">
                <a:solidFill>
                  <a:srgbClr val="FF0000"/>
                </a:solidFill>
              </a:rPr>
              <a:t>事件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2068B4-C249-0741-8708-C5886FFF6EFD}"/>
              </a:ext>
            </a:extLst>
          </p:cNvPr>
          <p:cNvGrpSpPr/>
          <p:nvPr/>
        </p:nvGrpSpPr>
        <p:grpSpPr>
          <a:xfrm>
            <a:off x="231896" y="1541651"/>
            <a:ext cx="5251208" cy="4131195"/>
            <a:chOff x="231896" y="1541651"/>
            <a:chExt cx="5251208" cy="41311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3E7BC4-1DB0-0C48-9755-3E1F8D201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896" y="1541651"/>
              <a:ext cx="5251208" cy="41311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0295E3-17BB-CC40-9975-0FC31435B78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1916085"/>
              <a:ext cx="4943552" cy="356498"/>
            </a:xfrm>
            <a:prstGeom prst="rect">
              <a:avLst/>
            </a:prstGeom>
          </p:spPr>
        </p:pic>
      </p:grpSp>
      <p:sp>
        <p:nvSpPr>
          <p:cNvPr id="17" name="Left Arrow Callout 16">
            <a:extLst>
              <a:ext uri="{FF2B5EF4-FFF2-40B4-BE49-F238E27FC236}">
                <a16:creationId xmlns:a16="http://schemas.microsoft.com/office/drawing/2014/main" id="{80E5EB1C-6B71-2A40-90B7-433084395AB9}"/>
              </a:ext>
            </a:extLst>
          </p:cNvPr>
          <p:cNvSpPr/>
          <p:nvPr/>
        </p:nvSpPr>
        <p:spPr bwMode="auto">
          <a:xfrm>
            <a:off x="5580112" y="2253787"/>
            <a:ext cx="3024336" cy="3100633"/>
          </a:xfrm>
          <a:prstGeom prst="leftArrowCallout">
            <a:avLst>
              <a:gd name="adj1" fmla="val 6062"/>
              <a:gd name="adj2" fmla="val 7359"/>
              <a:gd name="adj3" fmla="val 9907"/>
              <a:gd name="adj4" fmla="val 73117"/>
            </a:avLst>
          </a:prstGeom>
          <a:solidFill>
            <a:srgbClr val="FF26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工作區移除完成加工之製令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更改機台狀態為</a:t>
            </a:r>
            <a:r>
              <a:rPr lang="zh-CN" altLang="en-US" sz="1200" b="1" dirty="0">
                <a:solidFill>
                  <a:schemeClr val="tx1"/>
                </a:solidFill>
              </a:rPr>
              <a:t>閒置</a:t>
            </a:r>
            <a:r>
              <a:rPr lang="en-US" altLang="zh-CN" sz="1200" b="1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endParaRPr lang="en-US" altLang="zh-CN" sz="1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IF&lt;</a:t>
            </a:r>
            <a:r>
              <a:rPr lang="zh-CN" altLang="en-US" sz="1200" dirty="0">
                <a:solidFill>
                  <a:schemeClr val="tx1"/>
                </a:solidFill>
              </a:rPr>
              <a:t>該製令完成所有加工進度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{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  </a:t>
            </a:r>
            <a:r>
              <a:rPr lang="zh-TW" altLang="en-US" sz="1200" dirty="0">
                <a:solidFill>
                  <a:schemeClr val="tx1"/>
                </a:solidFill>
              </a:rPr>
              <a:t>  </a:t>
            </a:r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更新系統產出量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  </a:t>
            </a:r>
            <a:r>
              <a:rPr lang="en-US" altLang="zh-TW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計算製令之加工結果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}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ELSE 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{  </a:t>
            </a:r>
          </a:p>
          <a:p>
            <a:pPr eaLnBrk="1" hangingPunct="1"/>
            <a:r>
              <a:rPr lang="en-US" altLang="zh-TW" sz="1200" dirty="0">
                <a:solidFill>
                  <a:schemeClr val="tx1"/>
                </a:solidFill>
              </a:rPr>
              <a:t>    &lt;</a:t>
            </a:r>
            <a:r>
              <a:rPr lang="zh-CN" altLang="en-US" sz="1200" dirty="0">
                <a:solidFill>
                  <a:schemeClr val="tx1"/>
                </a:solidFill>
              </a:rPr>
              <a:t>判斷製令的下一加工站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   </a:t>
            </a:r>
            <a:r>
              <a:rPr lang="en-US" altLang="zh-TW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將其送往目標機台</a:t>
            </a:r>
            <a:r>
              <a:rPr lang="zh-TW" altLang="en-US" sz="1200" dirty="0">
                <a:solidFill>
                  <a:schemeClr val="tx1"/>
                </a:solidFill>
              </a:rPr>
              <a:t>暫</a:t>
            </a:r>
            <a:r>
              <a:rPr lang="zh-CN" altLang="en-US" sz="1200" dirty="0">
                <a:solidFill>
                  <a:schemeClr val="tx1"/>
                </a:solidFill>
              </a:rPr>
              <a:t>存區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zh-TW" altLang="en-US" sz="1200" dirty="0">
                <a:solidFill>
                  <a:schemeClr val="tx1"/>
                </a:solidFill>
              </a:rPr>
              <a:t> </a:t>
            </a:r>
            <a:r>
              <a:rPr lang="en-US" altLang="zh-TW" sz="1200" dirty="0">
                <a:solidFill>
                  <a:schemeClr val="tx1"/>
                </a:solidFill>
              </a:rPr>
              <a:t>}</a:t>
            </a:r>
          </a:p>
          <a:p>
            <a:pPr eaLnBrk="1" hangingPunct="1"/>
            <a:endParaRPr lang="en-US" altLang="zh-TW" sz="12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安排派工事件</a:t>
            </a:r>
            <a:r>
              <a:rPr lang="en-US" altLang="zh-CN" sz="1200" dirty="0">
                <a:solidFill>
                  <a:schemeClr val="tx1"/>
                </a:solidFill>
              </a:rPr>
              <a:t>&gt;</a:t>
            </a:r>
          </a:p>
          <a:p>
            <a:pPr eaLnBrk="1" hangingPunct="1"/>
            <a:r>
              <a:rPr lang="en-US" altLang="zh-CN" sz="1200" dirty="0">
                <a:solidFill>
                  <a:schemeClr val="tx1"/>
                </a:solidFill>
              </a:rPr>
              <a:t>&lt;</a:t>
            </a:r>
            <a:r>
              <a:rPr lang="zh-CN" altLang="en-US" sz="1200" dirty="0">
                <a:solidFill>
                  <a:schemeClr val="tx1"/>
                </a:solidFill>
              </a:rPr>
              <a:t>更新</a:t>
            </a:r>
            <a:r>
              <a:rPr lang="en-US" altLang="zh-CN" sz="1200" dirty="0">
                <a:solidFill>
                  <a:schemeClr val="tx1"/>
                </a:solidFill>
              </a:rPr>
              <a:t>future event list&gt;</a:t>
            </a:r>
          </a:p>
        </p:txBody>
      </p:sp>
    </p:spTree>
    <p:extLst>
      <p:ext uri="{BB962C8B-B14F-4D97-AF65-F5344CB8AC3E}">
        <p14:creationId xmlns:p14="http://schemas.microsoft.com/office/powerpoint/2010/main" val="192478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1143000" y="0"/>
            <a:ext cx="7010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TW" altLang="en-US" sz="4000" b="1" dirty="0">
                <a:latin typeface="標楷體" panose="03000509000000000000" pitchFamily="65" charset="-120"/>
              </a:rPr>
              <a:t>事件排程法</a:t>
            </a:r>
            <a:r>
              <a:rPr lang="en-US" altLang="zh-TW" sz="4000" b="1" dirty="0">
                <a:latin typeface="標楷體" panose="03000509000000000000" pitchFamily="65" charset="-120"/>
              </a:rPr>
              <a:t>(Event Scheduling)</a:t>
            </a:r>
          </a:p>
        </p:txBody>
      </p:sp>
      <p:sp>
        <p:nvSpPr>
          <p:cNvPr id="71683" name="Text Box 5"/>
          <p:cNvSpPr txBox="1">
            <a:spLocks noChangeArrowheads="1"/>
          </p:cNvSpPr>
          <p:nvPr/>
        </p:nvSpPr>
        <p:spPr bwMode="auto">
          <a:xfrm>
            <a:off x="687760" y="1268760"/>
            <a:ext cx="792088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66CC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669900"/>
              </a:buClr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marL="457200" indent="-457200">
              <a:spcBef>
                <a:spcPct val="0"/>
              </a:spcBef>
              <a:buClrTx/>
            </a:pPr>
            <a:r>
              <a:rPr lang="zh-TW" altLang="en-US" dirty="0"/>
              <a:t>在「事件排程法模擬」中，主要為描述並記錄</a:t>
            </a:r>
            <a:r>
              <a:rPr lang="zh-TW" altLang="en-US" dirty="0">
                <a:solidFill>
                  <a:schemeClr val="accent2"/>
                </a:solidFill>
              </a:rPr>
              <a:t>事件點上系統狀態的變化</a:t>
            </a:r>
            <a:r>
              <a:rPr lang="zh-TW" altLang="en-US" dirty="0"/>
              <a:t>。</a:t>
            </a:r>
            <a:endParaRPr lang="en-US" altLang="zh-TW" dirty="0"/>
          </a:p>
          <a:p>
            <a:pPr marL="457200" indent="-457200">
              <a:spcBef>
                <a:spcPct val="0"/>
              </a:spcBef>
              <a:buClrTx/>
            </a:pPr>
            <a:endParaRPr lang="en-US" altLang="zh-TW" dirty="0"/>
          </a:p>
          <a:p>
            <a:pPr marL="457200" indent="-457200">
              <a:spcBef>
                <a:spcPct val="0"/>
              </a:spcBef>
              <a:buClrTx/>
            </a:pPr>
            <a:r>
              <a:rPr lang="zh-TW" altLang="en-US" dirty="0">
                <a:solidFill>
                  <a:srgbClr val="008000"/>
                </a:solidFill>
              </a:rPr>
              <a:t>模式構建</a:t>
            </a:r>
            <a:r>
              <a:rPr lang="zh-TW" altLang="en-US" dirty="0"/>
              <a:t>的任務即在決定有那些改變系統狀態的事件，以及定義事件與事件間的邏輯關係。</a:t>
            </a:r>
            <a:endParaRPr lang="en-US" altLang="zh-TW" dirty="0"/>
          </a:p>
          <a:p>
            <a:pPr marL="457200" indent="-457200">
              <a:spcBef>
                <a:spcPct val="0"/>
              </a:spcBef>
              <a:buClrTx/>
            </a:pPr>
            <a:endParaRPr lang="en-US" altLang="zh-TW" dirty="0"/>
          </a:p>
          <a:p>
            <a:pPr marL="457200" indent="-457200">
              <a:spcBef>
                <a:spcPct val="0"/>
              </a:spcBef>
              <a:buClrTx/>
            </a:pPr>
            <a:r>
              <a:rPr lang="zh-TW" altLang="en-US" dirty="0">
                <a:solidFill>
                  <a:srgbClr val="008000"/>
                </a:solidFill>
              </a:rPr>
              <a:t>模擬</a:t>
            </a:r>
            <a:r>
              <a:rPr lang="zh-TW" altLang="en-US" dirty="0"/>
              <a:t>即以虛擬</a:t>
            </a:r>
            <a:r>
              <a:rPr lang="zh-TW" altLang="en-US" dirty="0">
                <a:solidFill>
                  <a:schemeClr val="accent2"/>
                </a:solidFill>
              </a:rPr>
              <a:t>的時間推進機構</a:t>
            </a:r>
            <a:r>
              <a:rPr lang="zh-TW" altLang="en-US" dirty="0"/>
              <a:t>將事件依時間發生先後順序負責執行其相關邏輯，從而改變系統狀態，收集相關統計資料。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2D04A-8DFE-3546-913E-725F4F14B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7" y="260648"/>
            <a:ext cx="8594766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8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4114800" cy="685800"/>
          </a:xfrm>
        </p:spPr>
        <p:txBody>
          <a:bodyPr/>
          <a:lstStyle/>
          <a:p>
            <a:pPr eaLnBrk="1" hangingPunct="1"/>
            <a:r>
              <a:rPr lang="zh-TW" altLang="en-US" dirty="0"/>
              <a:t>事件排程法邏輯</a:t>
            </a:r>
          </a:p>
        </p:txBody>
      </p:sp>
      <p:graphicFrame>
        <p:nvGraphicFramePr>
          <p:cNvPr id="72707" name="Object 2"/>
          <p:cNvGraphicFramePr>
            <a:graphicFrameLocks noGrp="1" noChangeAspect="1"/>
          </p:cNvGraphicFramePr>
          <p:nvPr>
            <p:ph type="chart" idx="1"/>
          </p:nvPr>
        </p:nvGraphicFramePr>
        <p:xfrm>
          <a:off x="3505200" y="152400"/>
          <a:ext cx="3830638" cy="662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7" name="VISIO" r:id="rId3" imgW="3689604" imgH="6560820" progId="Visio.Drawing.5">
                  <p:embed/>
                </p:oleObj>
              </mc:Choice>
              <mc:Fallback>
                <p:oleObj name="VISIO" r:id="rId3" imgW="3689604" imgH="6560820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52400"/>
                        <a:ext cx="3830638" cy="662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778" name="Rectangle 2">
            <a:extLst>
              <a:ext uri="{FF2B5EF4-FFF2-40B4-BE49-F238E27FC236}">
                <a16:creationId xmlns:a16="http://schemas.microsoft.com/office/drawing/2014/main" id="{88716C89-B774-5340-BA4D-948AF7C3F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零工式生產排程範例</a:t>
            </a:r>
          </a:p>
        </p:txBody>
      </p:sp>
      <p:sp>
        <p:nvSpPr>
          <p:cNvPr id="2123779" name="Rectangle 3">
            <a:extLst>
              <a:ext uri="{FF2B5EF4-FFF2-40B4-BE49-F238E27FC236}">
                <a16:creationId xmlns:a16="http://schemas.microsoft.com/office/drawing/2014/main" id="{11866215-C7E0-944C-B2E1-03B29BC11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836613"/>
            <a:ext cx="7918450" cy="5259387"/>
          </a:xfrm>
        </p:spPr>
        <p:txBody>
          <a:bodyPr/>
          <a:lstStyle/>
          <a:p>
            <a:pPr marL="266700" indent="-266700" algn="just">
              <a:buFont typeface="Wingdings" pitchFamily="2" charset="2"/>
              <a:buNone/>
            </a:pPr>
            <a:r>
              <a:rPr kumimoji="0" lang="en-US" altLang="zh-TW" sz="1800" dirty="0"/>
              <a:t>1.</a:t>
            </a:r>
            <a:r>
              <a:rPr kumimoji="0" lang="zh-TW" altLang="en-US" sz="1800" dirty="0"/>
              <a:t>零工式生產排程系統由三台加工機台以及個別機台前的等候暫存區（</a:t>
            </a:r>
            <a:r>
              <a:rPr kumimoji="0" lang="en-US" altLang="zh-TW" sz="1800" dirty="0"/>
              <a:t>Buffer</a:t>
            </a:r>
            <a:r>
              <a:rPr kumimoji="0" lang="zh-TW" altLang="en-US" sz="1800" dirty="0"/>
              <a:t>）所組成</a:t>
            </a:r>
            <a:r>
              <a:rPr lang="zh-TW" altLang="en-US" sz="1800" dirty="0"/>
              <a:t>。</a:t>
            </a:r>
            <a:endParaRPr kumimoji="0" lang="zh-TW" altLang="en-US" sz="1800" dirty="0"/>
          </a:p>
          <a:p>
            <a:pPr marL="266700" indent="-266700" algn="just">
              <a:buFont typeface="Wingdings" pitchFamily="2" charset="2"/>
              <a:buNone/>
            </a:pPr>
            <a:r>
              <a:rPr kumimoji="0" lang="en-US" altLang="zh-TW" sz="1800" dirty="0"/>
              <a:t>2.</a:t>
            </a:r>
            <a:r>
              <a:rPr kumimoji="0" lang="zh-TW" altLang="en-US" sz="1800" dirty="0">
                <a:solidFill>
                  <a:srgbClr val="000000"/>
                </a:solidFill>
              </a:rPr>
              <a:t>機台前的等候暫存區則可以無限容納多張製令等候加工</a:t>
            </a:r>
            <a:r>
              <a:rPr kumimoji="0" lang="zh-TW" altLang="en-US" sz="1800" dirty="0"/>
              <a:t> </a:t>
            </a:r>
            <a:r>
              <a:rPr lang="zh-TW" altLang="en-US" sz="1800" dirty="0"/>
              <a:t>。</a:t>
            </a:r>
          </a:p>
          <a:p>
            <a:pPr marL="266700" indent="-266700">
              <a:buFont typeface="Wingdings" pitchFamily="2" charset="2"/>
              <a:buNone/>
            </a:pPr>
            <a:r>
              <a:rPr lang="en-US" altLang="zh-TW" sz="1800" dirty="0"/>
              <a:t>3.</a:t>
            </a:r>
            <a:r>
              <a:rPr lang="zh-TW" altLang="en-US" sz="1800" dirty="0">
                <a:solidFill>
                  <a:schemeClr val="accent2"/>
                </a:solidFill>
              </a:rPr>
              <a:t>製令來到間隔時間</a:t>
            </a:r>
            <a:r>
              <a:rPr lang="zh-TW" altLang="en-US" sz="1800" dirty="0"/>
              <a:t>：每張製令來到間隔時間也服從某種機率，有</a:t>
            </a:r>
            <a:r>
              <a:rPr lang="en-US" altLang="zh-TW" sz="1800" dirty="0"/>
              <a:t>20%</a:t>
            </a:r>
            <a:r>
              <a:rPr lang="zh-TW" altLang="en-US" sz="1800" dirty="0"/>
              <a:t>的機會每張製令來到的間隔時間為</a:t>
            </a:r>
            <a:r>
              <a:rPr lang="en-US" altLang="zh-TW" sz="1800" dirty="0"/>
              <a:t>1</a:t>
            </a:r>
            <a:r>
              <a:rPr lang="zh-TW" altLang="en-US" sz="1800" dirty="0"/>
              <a:t>分鐘，有</a:t>
            </a:r>
            <a:r>
              <a:rPr lang="en-US" altLang="zh-TW" sz="1800" dirty="0"/>
              <a:t>30%</a:t>
            </a:r>
            <a:r>
              <a:rPr lang="zh-TW" altLang="en-US" sz="1800" dirty="0"/>
              <a:t>的機會每張製令來到的間隔時間為</a:t>
            </a:r>
            <a:r>
              <a:rPr lang="en-US" altLang="zh-TW" sz="1800" dirty="0"/>
              <a:t>2</a:t>
            </a:r>
            <a:r>
              <a:rPr lang="zh-TW" altLang="en-US" sz="1800" dirty="0"/>
              <a:t>分鐘，以此類推。</a:t>
            </a:r>
            <a:r>
              <a:rPr lang="zh-TW" altLang="en-US" sz="1800" b="1" dirty="0"/>
              <a:t> </a:t>
            </a:r>
          </a:p>
          <a:p>
            <a:pPr marL="266700" indent="-266700">
              <a:buFont typeface="Wingdings" pitchFamily="2" charset="2"/>
              <a:buNone/>
            </a:pPr>
            <a:r>
              <a:rPr lang="en-US" altLang="zh-TW" sz="1800" dirty="0"/>
              <a:t>4.</a:t>
            </a:r>
            <a:r>
              <a:rPr lang="zh-TW" altLang="en-US" sz="1800" dirty="0">
                <a:solidFill>
                  <a:schemeClr val="accent2"/>
                </a:solidFill>
              </a:rPr>
              <a:t>機台加工處理時間</a:t>
            </a:r>
            <a:r>
              <a:rPr lang="zh-TW" altLang="en-US" sz="1800" dirty="0"/>
              <a:t>：製令在系統內流動有其各自不同的作業途程以及加工時間，例如製令一只有經過</a:t>
            </a:r>
            <a:r>
              <a:rPr lang="en-US" altLang="zh-TW" sz="1800" dirty="0"/>
              <a:t>A</a:t>
            </a:r>
            <a:r>
              <a:rPr lang="zh-TW" altLang="en-US" sz="1800" dirty="0"/>
              <a:t>機器與</a:t>
            </a:r>
            <a:r>
              <a:rPr lang="en-US" altLang="zh-TW" sz="1800" dirty="0"/>
              <a:t>B</a:t>
            </a:r>
            <a:r>
              <a:rPr lang="zh-TW" altLang="en-US" sz="1800" dirty="0"/>
              <a:t>機器加工，且分別在這兩台機器上的加工時間為</a:t>
            </a:r>
            <a:r>
              <a:rPr lang="en-US" altLang="zh-TW" sz="1800" dirty="0"/>
              <a:t>3</a:t>
            </a:r>
            <a:r>
              <a:rPr lang="zh-TW" altLang="en-US" sz="1800" dirty="0"/>
              <a:t>分鐘與</a:t>
            </a:r>
            <a:r>
              <a:rPr lang="en-US" altLang="zh-TW" sz="1800" dirty="0"/>
              <a:t>3</a:t>
            </a:r>
            <a:r>
              <a:rPr lang="zh-TW" altLang="en-US" sz="1800" dirty="0"/>
              <a:t>分鐘</a:t>
            </a:r>
            <a:r>
              <a:rPr lang="zh-TW" altLang="en-US" sz="1800" b="1" dirty="0"/>
              <a:t> </a:t>
            </a:r>
            <a:r>
              <a:rPr lang="zh-TW" altLang="en-US" sz="1800" dirty="0"/>
              <a:t>。</a:t>
            </a:r>
          </a:p>
          <a:p>
            <a:pPr marL="266700" indent="-266700">
              <a:buFont typeface="Wingdings" pitchFamily="2" charset="2"/>
              <a:buNone/>
            </a:pPr>
            <a:r>
              <a:rPr lang="en-US" altLang="zh-TW" sz="1800" dirty="0"/>
              <a:t>5.</a:t>
            </a:r>
            <a:r>
              <a:rPr lang="zh-TW" altLang="en-US" sz="1800" dirty="0">
                <a:solidFill>
                  <a:schemeClr val="accent2"/>
                </a:solidFill>
              </a:rPr>
              <a:t>機台有空</a:t>
            </a:r>
            <a:r>
              <a:rPr lang="zh-TW" altLang="en-US" sz="1800" dirty="0"/>
              <a:t>：製令馬上接受處理 ；</a:t>
            </a:r>
            <a:r>
              <a:rPr lang="zh-TW" altLang="en-US" sz="1800" dirty="0">
                <a:solidFill>
                  <a:schemeClr val="accent2"/>
                </a:solidFill>
              </a:rPr>
              <a:t>機台正忙</a:t>
            </a:r>
            <a:r>
              <a:rPr lang="zh-TW" altLang="en-US" sz="1800" dirty="0"/>
              <a:t>：製令排在等候線的最後。</a:t>
            </a:r>
          </a:p>
          <a:p>
            <a:pPr marL="266700" indent="-266700">
              <a:buFont typeface="Wingdings" pitchFamily="2" charset="2"/>
              <a:buNone/>
            </a:pPr>
            <a:r>
              <a:rPr lang="en-US" altLang="zh-TW" sz="1800" dirty="0"/>
              <a:t>6.</a:t>
            </a:r>
            <a:r>
              <a:rPr lang="zh-TW" altLang="en-US" sz="1800" dirty="0">
                <a:solidFill>
                  <a:schemeClr val="accent2"/>
                </a:solidFill>
              </a:rPr>
              <a:t>從等候線中選擇下一張製令的規則</a:t>
            </a:r>
            <a:r>
              <a:rPr lang="zh-TW" altLang="en-US" sz="1800" dirty="0"/>
              <a:t>：「製令交期越早優先加工」</a:t>
            </a:r>
            <a:r>
              <a:rPr lang="en-US" altLang="zh-TW" sz="1800" dirty="0"/>
              <a:t>(EDD</a:t>
            </a:r>
            <a:r>
              <a:rPr lang="zh-TW" altLang="en-US" sz="1800" dirty="0"/>
              <a:t>）。</a:t>
            </a:r>
            <a:endParaRPr kumimoji="0" lang="zh-TW" altLang="en-US" sz="1800" dirty="0"/>
          </a:p>
          <a:p>
            <a:pPr marL="266700" indent="-266700">
              <a:buFont typeface="Wingdings" pitchFamily="2" charset="2"/>
              <a:buNone/>
            </a:pPr>
            <a:endParaRPr lang="zh-TW" altLang="en-US" sz="1800" dirty="0"/>
          </a:p>
        </p:txBody>
      </p:sp>
      <p:pic>
        <p:nvPicPr>
          <p:cNvPr id="2123780" name="Picture 4">
            <a:extLst>
              <a:ext uri="{FF2B5EF4-FFF2-40B4-BE49-F238E27FC236}">
                <a16:creationId xmlns:a16="http://schemas.microsoft.com/office/drawing/2014/main" id="{192E3A7C-6F07-5E46-96B4-51A7353B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652963"/>
            <a:ext cx="16668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3781" name="Picture 5">
            <a:extLst>
              <a:ext uri="{FF2B5EF4-FFF2-40B4-BE49-F238E27FC236}">
                <a16:creationId xmlns:a16="http://schemas.microsoft.com/office/drawing/2014/main" id="{6D3CAC0B-EB9E-A742-824D-5DF884E6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52963"/>
            <a:ext cx="15906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3782" name="Picture 6">
            <a:extLst>
              <a:ext uri="{FF2B5EF4-FFF2-40B4-BE49-F238E27FC236}">
                <a16:creationId xmlns:a16="http://schemas.microsoft.com/office/drawing/2014/main" id="{B314214B-19A1-7548-8B86-5C2A6585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4633913"/>
            <a:ext cx="14763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3783" name="Rectangle 7">
            <a:extLst>
              <a:ext uri="{FF2B5EF4-FFF2-40B4-BE49-F238E27FC236}">
                <a16:creationId xmlns:a16="http://schemas.microsoft.com/office/drawing/2014/main" id="{C992DC2B-B77E-0A4F-9894-C469D7025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4579938"/>
            <a:ext cx="1871663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2123784" name="Rectangle 8">
            <a:extLst>
              <a:ext uri="{FF2B5EF4-FFF2-40B4-BE49-F238E27FC236}">
                <a16:creationId xmlns:a16="http://schemas.microsoft.com/office/drawing/2014/main" id="{BB923F45-48A1-7741-9056-8DCEADB7C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25" y="4579938"/>
            <a:ext cx="1871663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sp>
        <p:nvSpPr>
          <p:cNvPr id="2123785" name="Rectangle 9">
            <a:extLst>
              <a:ext uri="{FF2B5EF4-FFF2-40B4-BE49-F238E27FC236}">
                <a16:creationId xmlns:a16="http://schemas.microsoft.com/office/drawing/2014/main" id="{2E98AD6E-5023-034F-8BC7-C7FE9F543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4579938"/>
            <a:ext cx="1871663" cy="1512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0" anchor="ctr"/>
          <a:lstStyle/>
          <a:p>
            <a:endParaRPr lang="en-TW"/>
          </a:p>
        </p:txBody>
      </p:sp>
      <p:pic>
        <p:nvPicPr>
          <p:cNvPr id="2123786" name="Picture 10">
            <a:extLst>
              <a:ext uri="{FF2B5EF4-FFF2-40B4-BE49-F238E27FC236}">
                <a16:creationId xmlns:a16="http://schemas.microsoft.com/office/drawing/2014/main" id="{38BEFE5D-6DD1-B148-99DD-D6009847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437063"/>
            <a:ext cx="12668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3787" name="Group 11">
            <a:extLst>
              <a:ext uri="{FF2B5EF4-FFF2-40B4-BE49-F238E27FC236}">
                <a16:creationId xmlns:a16="http://schemas.microsoft.com/office/drawing/2014/main" id="{8DCF85E5-1635-1D44-A5C6-64FAA860930B}"/>
              </a:ext>
            </a:extLst>
          </p:cNvPr>
          <p:cNvGrpSpPr>
            <a:grpSpLocks/>
          </p:cNvGrpSpPr>
          <p:nvPr/>
        </p:nvGrpSpPr>
        <p:grpSpPr bwMode="auto">
          <a:xfrm>
            <a:off x="828675" y="4652963"/>
            <a:ext cx="431800" cy="474662"/>
            <a:chOff x="385" y="663"/>
            <a:chExt cx="272" cy="299"/>
          </a:xfrm>
        </p:grpSpPr>
        <p:pic>
          <p:nvPicPr>
            <p:cNvPr id="2123788" name="Picture 12">
              <a:extLst>
                <a:ext uri="{FF2B5EF4-FFF2-40B4-BE49-F238E27FC236}">
                  <a16:creationId xmlns:a16="http://schemas.microsoft.com/office/drawing/2014/main" id="{0B6F1C2D-FF80-7D48-A383-F2B6332B3F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789" name="Text Box 13">
              <a:extLst>
                <a:ext uri="{FF2B5EF4-FFF2-40B4-BE49-F238E27FC236}">
                  <a16:creationId xmlns:a16="http://schemas.microsoft.com/office/drawing/2014/main" id="{867B9B2C-E02D-AC49-8BB5-A0E5E7A0C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O1</a:t>
              </a:r>
            </a:p>
          </p:txBody>
        </p:sp>
      </p:grpSp>
      <p:grpSp>
        <p:nvGrpSpPr>
          <p:cNvPr id="2123816" name="Group 40">
            <a:extLst>
              <a:ext uri="{FF2B5EF4-FFF2-40B4-BE49-F238E27FC236}">
                <a16:creationId xmlns:a16="http://schemas.microsoft.com/office/drawing/2014/main" id="{172509E8-6A9A-154D-8B89-F3CD48839354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4652963"/>
            <a:ext cx="431800" cy="474662"/>
            <a:chOff x="385" y="663"/>
            <a:chExt cx="272" cy="299"/>
          </a:xfrm>
        </p:grpSpPr>
        <p:pic>
          <p:nvPicPr>
            <p:cNvPr id="2123817" name="Picture 41">
              <a:extLst>
                <a:ext uri="{FF2B5EF4-FFF2-40B4-BE49-F238E27FC236}">
                  <a16:creationId xmlns:a16="http://schemas.microsoft.com/office/drawing/2014/main" id="{B4645BBC-17EA-754F-A280-90DCBCB53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18" name="Text Box 42">
              <a:extLst>
                <a:ext uri="{FF2B5EF4-FFF2-40B4-BE49-F238E27FC236}">
                  <a16:creationId xmlns:a16="http://schemas.microsoft.com/office/drawing/2014/main" id="{5701C0FB-C04D-0749-91AF-59CFD5C8AC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O2</a:t>
              </a:r>
            </a:p>
          </p:txBody>
        </p:sp>
      </p:grpSp>
      <p:grpSp>
        <p:nvGrpSpPr>
          <p:cNvPr id="2123819" name="Group 43">
            <a:extLst>
              <a:ext uri="{FF2B5EF4-FFF2-40B4-BE49-F238E27FC236}">
                <a16:creationId xmlns:a16="http://schemas.microsoft.com/office/drawing/2014/main" id="{9920E6DD-91C5-3349-905A-435CBFA2E431}"/>
              </a:ext>
            </a:extLst>
          </p:cNvPr>
          <p:cNvGrpSpPr>
            <a:grpSpLocks/>
          </p:cNvGrpSpPr>
          <p:nvPr/>
        </p:nvGrpSpPr>
        <p:grpSpPr bwMode="auto">
          <a:xfrm>
            <a:off x="828675" y="5114925"/>
            <a:ext cx="431800" cy="474663"/>
            <a:chOff x="385" y="663"/>
            <a:chExt cx="272" cy="299"/>
          </a:xfrm>
        </p:grpSpPr>
        <p:pic>
          <p:nvPicPr>
            <p:cNvPr id="2123820" name="Picture 44">
              <a:extLst>
                <a:ext uri="{FF2B5EF4-FFF2-40B4-BE49-F238E27FC236}">
                  <a16:creationId xmlns:a16="http://schemas.microsoft.com/office/drawing/2014/main" id="{4EB9CB34-E198-2C4C-9026-08763E601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21" name="Text Box 45">
              <a:extLst>
                <a:ext uri="{FF2B5EF4-FFF2-40B4-BE49-F238E27FC236}">
                  <a16:creationId xmlns:a16="http://schemas.microsoft.com/office/drawing/2014/main" id="{3BC9DA63-AA45-7A49-8DA1-2830D3CFB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O3</a:t>
              </a:r>
            </a:p>
          </p:txBody>
        </p:sp>
      </p:grpSp>
      <p:grpSp>
        <p:nvGrpSpPr>
          <p:cNvPr id="2123822" name="Group 46">
            <a:extLst>
              <a:ext uri="{FF2B5EF4-FFF2-40B4-BE49-F238E27FC236}">
                <a16:creationId xmlns:a16="http://schemas.microsoft.com/office/drawing/2014/main" id="{7BBC622B-5F99-3143-A521-14C329D30FBD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5114925"/>
            <a:ext cx="431800" cy="474663"/>
            <a:chOff x="385" y="663"/>
            <a:chExt cx="272" cy="299"/>
          </a:xfrm>
        </p:grpSpPr>
        <p:pic>
          <p:nvPicPr>
            <p:cNvPr id="2123823" name="Picture 47">
              <a:extLst>
                <a:ext uri="{FF2B5EF4-FFF2-40B4-BE49-F238E27FC236}">
                  <a16:creationId xmlns:a16="http://schemas.microsoft.com/office/drawing/2014/main" id="{ED92BED4-9E13-8E41-894B-8A727C346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24" name="Text Box 48">
              <a:extLst>
                <a:ext uri="{FF2B5EF4-FFF2-40B4-BE49-F238E27FC236}">
                  <a16:creationId xmlns:a16="http://schemas.microsoft.com/office/drawing/2014/main" id="{3427C71E-2187-F54E-8BCE-2A1DC9BB3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O4</a:t>
              </a:r>
            </a:p>
          </p:txBody>
        </p:sp>
      </p:grpSp>
      <p:grpSp>
        <p:nvGrpSpPr>
          <p:cNvPr id="2123825" name="Group 49">
            <a:extLst>
              <a:ext uri="{FF2B5EF4-FFF2-40B4-BE49-F238E27FC236}">
                <a16:creationId xmlns:a16="http://schemas.microsoft.com/office/drawing/2014/main" id="{73113EE4-06C8-4D48-8233-2398A3E0C200}"/>
              </a:ext>
            </a:extLst>
          </p:cNvPr>
          <p:cNvGrpSpPr>
            <a:grpSpLocks/>
          </p:cNvGrpSpPr>
          <p:nvPr/>
        </p:nvGrpSpPr>
        <p:grpSpPr bwMode="auto">
          <a:xfrm>
            <a:off x="828675" y="5589588"/>
            <a:ext cx="431800" cy="474662"/>
            <a:chOff x="385" y="663"/>
            <a:chExt cx="272" cy="299"/>
          </a:xfrm>
        </p:grpSpPr>
        <p:pic>
          <p:nvPicPr>
            <p:cNvPr id="2123826" name="Picture 50">
              <a:extLst>
                <a:ext uri="{FF2B5EF4-FFF2-40B4-BE49-F238E27FC236}">
                  <a16:creationId xmlns:a16="http://schemas.microsoft.com/office/drawing/2014/main" id="{84BC67B0-26AC-8E43-8772-9C05417E8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27" name="Text Box 51">
              <a:extLst>
                <a:ext uri="{FF2B5EF4-FFF2-40B4-BE49-F238E27FC236}">
                  <a16:creationId xmlns:a16="http://schemas.microsoft.com/office/drawing/2014/main" id="{08977793-1D90-274B-AA68-68EB171931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O5</a:t>
              </a:r>
            </a:p>
          </p:txBody>
        </p:sp>
      </p:grpSp>
      <p:grpSp>
        <p:nvGrpSpPr>
          <p:cNvPr id="2123828" name="Group 52">
            <a:extLst>
              <a:ext uri="{FF2B5EF4-FFF2-40B4-BE49-F238E27FC236}">
                <a16:creationId xmlns:a16="http://schemas.microsoft.com/office/drawing/2014/main" id="{8380201C-20F2-9845-857D-29D0C263B2EC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5589588"/>
            <a:ext cx="431800" cy="474662"/>
            <a:chOff x="385" y="663"/>
            <a:chExt cx="272" cy="299"/>
          </a:xfrm>
        </p:grpSpPr>
        <p:pic>
          <p:nvPicPr>
            <p:cNvPr id="2123829" name="Picture 53">
              <a:extLst>
                <a:ext uri="{FF2B5EF4-FFF2-40B4-BE49-F238E27FC236}">
                  <a16:creationId xmlns:a16="http://schemas.microsoft.com/office/drawing/2014/main" id="{D3661E51-2265-C343-9DD3-B507C88E1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663"/>
              <a:ext cx="272" cy="1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23830" name="Text Box 54">
              <a:extLst>
                <a:ext uri="{FF2B5EF4-FFF2-40B4-BE49-F238E27FC236}">
                  <a16:creationId xmlns:a16="http://schemas.microsoft.com/office/drawing/2014/main" id="{A889C0C1-77C6-F34D-86FD-712849CA6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799"/>
              <a:ext cx="25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0">
              <a:spAutoFit/>
            </a:bodyPr>
            <a:lstStyle/>
            <a:p>
              <a:pPr algn="l"/>
              <a:r>
                <a:rPr lang="en-US" altLang="zh-TW" b="1">
                  <a:solidFill>
                    <a:schemeClr val="tx1"/>
                  </a:solidFill>
                </a:rPr>
                <a:t>O6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75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2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2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2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23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23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2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2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23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2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2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2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2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2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mlab">
  <a:themeElements>
    <a:clrScheme name="cim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imlab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cim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im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im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Ripple</Template>
  <TotalTime>14828</TotalTime>
  <Words>3298</Words>
  <Application>Microsoft Macintosh PowerPoint</Application>
  <PresentationFormat>On-screen Show (4:3)</PresentationFormat>
  <Paragraphs>1219</Paragraphs>
  <Slides>70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標楷體</vt:lpstr>
      <vt:lpstr>Zapf Dingbats</vt:lpstr>
      <vt:lpstr>Arial</vt:lpstr>
      <vt:lpstr>Bodoni SvtyTwo ITC TT-Bold</vt:lpstr>
      <vt:lpstr>Helvetica</vt:lpstr>
      <vt:lpstr>Palatino</vt:lpstr>
      <vt:lpstr>Times New Roman</vt:lpstr>
      <vt:lpstr>Wingdings</vt:lpstr>
      <vt:lpstr>cimlab</vt:lpstr>
      <vt:lpstr>多媒體項目</vt:lpstr>
      <vt:lpstr>圖表</vt:lpstr>
      <vt:lpstr>VISIO</vt:lpstr>
      <vt:lpstr>Discrete Event Simulation with Python</vt:lpstr>
      <vt:lpstr>零工式生產排程問題情境</vt:lpstr>
      <vt:lpstr>零工式生產排程問題</vt:lpstr>
      <vt:lpstr>以「製令」為主及以「工作中心」為主的排程方法</vt:lpstr>
      <vt:lpstr>離散事件模擬 (Discrete Event Simulation)</vt:lpstr>
      <vt:lpstr>事件(Event)、活動(Activity)與程序(Process)關係</vt:lpstr>
      <vt:lpstr>PowerPoint Presentation</vt:lpstr>
      <vt:lpstr>事件排程法邏輯</vt:lpstr>
      <vt:lpstr>零工式生產排程範例</vt:lpstr>
      <vt:lpstr>零工式生產排程例的時間數據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零工式生產排程手算之結果 </vt:lpstr>
      <vt:lpstr>事件排程法  with Python</vt:lpstr>
      <vt:lpstr>物件導向程式設計風格</vt:lpstr>
      <vt:lpstr>事件排程法邏輯</vt:lpstr>
      <vt:lpstr>Class類別 &amp; 物件應用</vt:lpstr>
      <vt:lpstr>Class類別 &amp; 物件應用</vt:lpstr>
      <vt:lpstr>Class類別 &amp; 物件應用</vt:lpstr>
      <vt:lpstr>Class類別 &amp; 物件應用</vt:lpstr>
      <vt:lpstr>Class類別 &amp; 物件應用</vt:lpstr>
      <vt:lpstr>Class類別 &amp; 物件應用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清大工工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第二章離散事件模擬基本運算</dc:title>
  <dc:creator>林則孟</dc:creator>
  <cp:lastModifiedBy>李宗霖</cp:lastModifiedBy>
  <cp:revision>911</cp:revision>
  <dcterms:created xsi:type="dcterms:W3CDTF">2003-09-23T09:26:34Z</dcterms:created>
  <dcterms:modified xsi:type="dcterms:W3CDTF">2020-05-19T14:07:01Z</dcterms:modified>
</cp:coreProperties>
</file>